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Lst>
  <p:sldSz cy="5143500" cx="9144000"/>
  <p:notesSz cx="6858000" cy="9144000"/>
  <p:embeddedFontLst>
    <p:embeddedFont>
      <p:font typeface="Roboto"/>
      <p:regular r:id="rId55"/>
      <p:bold r:id="rId56"/>
      <p:italic r:id="rId57"/>
      <p:boldItalic r:id="rId58"/>
    </p:embeddedFont>
    <p:embeddedFont>
      <p:font typeface="Lato"/>
      <p:regular r:id="rId59"/>
      <p:bold r:id="rId60"/>
      <p:italic r:id="rId61"/>
      <p:boldItalic r:id="rId62"/>
    </p:embeddedFont>
    <p:embeddedFont>
      <p:font typeface="Roboto Mono Light"/>
      <p:regular r:id="rId63"/>
      <p:bold r:id="rId64"/>
      <p:italic r:id="rId65"/>
      <p:boldItalic r:id="rId66"/>
    </p:embeddedFont>
    <p:embeddedFont>
      <p:font typeface="Roboto Mono"/>
      <p:regular r:id="rId67"/>
      <p:bold r:id="rId68"/>
      <p:italic r:id="rId69"/>
      <p:boldItalic r:id="rId7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Sarah Sachs"/>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70" Type="http://schemas.openxmlformats.org/officeDocument/2006/relationships/font" Target="fonts/RobotoMono-boldItalic.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Lato-boldItalic.fntdata"/><Relationship Id="rId61" Type="http://schemas.openxmlformats.org/officeDocument/2006/relationships/font" Target="fonts/Lato-italic.fntdata"/><Relationship Id="rId20" Type="http://schemas.openxmlformats.org/officeDocument/2006/relationships/slide" Target="slides/slide13.xml"/><Relationship Id="rId64" Type="http://schemas.openxmlformats.org/officeDocument/2006/relationships/font" Target="fonts/RobotoMonoLight-bold.fntdata"/><Relationship Id="rId63" Type="http://schemas.openxmlformats.org/officeDocument/2006/relationships/font" Target="fonts/RobotoMonoLight-regular.fntdata"/><Relationship Id="rId22" Type="http://schemas.openxmlformats.org/officeDocument/2006/relationships/slide" Target="slides/slide15.xml"/><Relationship Id="rId66" Type="http://schemas.openxmlformats.org/officeDocument/2006/relationships/font" Target="fonts/RobotoMonoLight-boldItalic.fntdata"/><Relationship Id="rId21" Type="http://schemas.openxmlformats.org/officeDocument/2006/relationships/slide" Target="slides/slide14.xml"/><Relationship Id="rId65" Type="http://schemas.openxmlformats.org/officeDocument/2006/relationships/font" Target="fonts/RobotoMonoLight-italic.fntdata"/><Relationship Id="rId24" Type="http://schemas.openxmlformats.org/officeDocument/2006/relationships/slide" Target="slides/slide17.xml"/><Relationship Id="rId68" Type="http://schemas.openxmlformats.org/officeDocument/2006/relationships/font" Target="fonts/RobotoMono-bold.fntdata"/><Relationship Id="rId23" Type="http://schemas.openxmlformats.org/officeDocument/2006/relationships/slide" Target="slides/slide16.xml"/><Relationship Id="rId67" Type="http://schemas.openxmlformats.org/officeDocument/2006/relationships/font" Target="fonts/RobotoMono-regular.fntdata"/><Relationship Id="rId60" Type="http://schemas.openxmlformats.org/officeDocument/2006/relationships/font" Target="fonts/Lato-bold.fntdata"/><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RobotoMono-italic.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font" Target="fonts/Roboto-regular.fntdata"/><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font" Target="fonts/Roboto-italic.fntdata"/><Relationship Id="rId12" Type="http://schemas.openxmlformats.org/officeDocument/2006/relationships/slide" Target="slides/slide5.xml"/><Relationship Id="rId56" Type="http://schemas.openxmlformats.org/officeDocument/2006/relationships/font" Target="fonts/Roboto-bold.fntdata"/><Relationship Id="rId15" Type="http://schemas.openxmlformats.org/officeDocument/2006/relationships/slide" Target="slides/slide8.xml"/><Relationship Id="rId59" Type="http://schemas.openxmlformats.org/officeDocument/2006/relationships/font" Target="fonts/Lato-regular.fntdata"/><Relationship Id="rId14" Type="http://schemas.openxmlformats.org/officeDocument/2006/relationships/slide" Target="slides/slide7.xml"/><Relationship Id="rId58" Type="http://schemas.openxmlformats.org/officeDocument/2006/relationships/font" Target="fonts/Roboto-boldItalic.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7-27T01:00:27.911">
    <p:pos x="6000" y="0"/>
    <p:text>Transition into doing this before AI boom, with origin story leading up to Community Boards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"Every month, thousands of New Yorkers spend hours participating in public meetings. Those conversations become part of the public record—but what happens to that knowledge afterward?"</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f5aefa4bf4_0_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f5aefa4bf4_0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Had to make the transcripts ourselves…</a:t>
            </a:r>
            <a:endParaRPr sz="1400">
              <a:latin typeface="Roboto Mono"/>
              <a:ea typeface="Roboto Mono"/>
              <a:cs typeface="Roboto Mono"/>
              <a:sym typeface="Roboto Mono"/>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f5647f4757_0_713: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f5647f4757_0_7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Where over the past 6 years we have collected hundreds of meeting transcripts across districts representing each borough.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f5aefa4bf4_0_46: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f5aefa4bf4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f5aefa4bf4_0_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f5aefa4bf4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Had to make the transcripts ourselves…</a:t>
            </a:r>
            <a:endParaRPr sz="1400">
              <a:latin typeface="Roboto Mono"/>
              <a:ea typeface="Roboto Mono"/>
              <a:cs typeface="Roboto Mono"/>
              <a:sym typeface="Roboto Mono"/>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f5aefa4bf4_0_3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f5aefa4bf4_0_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Had to make the transcripts ourselves…</a:t>
            </a:r>
            <a:endParaRPr sz="1400">
              <a:latin typeface="Roboto Mono"/>
              <a:ea typeface="Roboto Mono"/>
              <a:cs typeface="Roboto Mono"/>
              <a:sym typeface="Roboto Mono"/>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f5647f4757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f5647f4757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information problem, everything exists and is publicly accessible. But nothing is really connected or searchable at scale. We started with building the transcripts so we could create and share a weekly summary, as the project has evolved we are now expanding our archive into the disparate resolution PDFs which we will share our workflow. We would argue the main challenge isn’t lack of information, it’s making the public information more usable for the public engagement.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f5647f4757_0_8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3f5647f4757_0_875:notes"/>
          <p:cNvSpPr/>
          <p:nvPr>
            <p:ph idx="2" type="sldImg"/>
          </p:nvPr>
        </p:nvSpPr>
        <p:spPr>
          <a:xfrm>
            <a:off x="381163"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f5647f4757_0_7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203200" rtl="0" algn="l">
              <a:lnSpc>
                <a:spcPct val="142857"/>
              </a:lnSpc>
              <a:spcBef>
                <a:spcPts val="0"/>
              </a:spcBef>
              <a:spcAft>
                <a:spcPts val="0"/>
              </a:spcAft>
              <a:buNone/>
            </a:pPr>
            <a:r>
              <a:rPr lang="en" sz="1050">
                <a:solidFill>
                  <a:srgbClr val="444746"/>
                </a:solidFill>
                <a:latin typeface="Roboto"/>
                <a:ea typeface="Roboto"/>
                <a:cs typeface="Roboto"/>
                <a:sym typeface="Roboto"/>
              </a:rPr>
              <a:t>tee up the tool here - but they're not accessible...</a:t>
            </a:r>
            <a:endParaRPr/>
          </a:p>
        </p:txBody>
      </p:sp>
      <p:sp>
        <p:nvSpPr>
          <p:cNvPr id="239" name="Google Shape;239;g3f5647f4757_0_769:notes"/>
          <p:cNvSpPr/>
          <p:nvPr>
            <p:ph idx="2" type="sldImg"/>
          </p:nvPr>
        </p:nvSpPr>
        <p:spPr>
          <a:xfrm>
            <a:off x="381163"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f5647f4757_0_934: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f5647f4757_0_9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f5647f4757_0_1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sz="1600">
                <a:solidFill>
                  <a:srgbClr val="304D80"/>
                </a:solidFill>
                <a:latin typeface="Lato"/>
                <a:ea typeface="Lato"/>
                <a:cs typeface="Lato"/>
                <a:sym typeface="Lato"/>
              </a:rPr>
              <a:t>·  </a:t>
            </a:r>
            <a:r>
              <a:rPr b="1" lang="en" sz="1600">
                <a:solidFill>
                  <a:srgbClr val="4285F4"/>
                </a:solidFill>
                <a:latin typeface="Lato"/>
                <a:ea typeface="Lato"/>
                <a:cs typeface="Lato"/>
                <a:sym typeface="Lato"/>
              </a:rPr>
              <a:t>What a database unlocks: </a:t>
            </a:r>
            <a:r>
              <a:rPr lang="en" sz="1600">
                <a:solidFill>
                  <a:srgbClr val="304D80"/>
                </a:solidFill>
                <a:latin typeface="Lato"/>
                <a:ea typeface="Lato"/>
                <a:cs typeface="Lato"/>
                <a:sym typeface="Lato"/>
              </a:rPr>
              <a:t>Longitudinal analysis: “how has MCB3’s posture on liquor licensing changed?”</a:t>
            </a:r>
            <a:endParaRPr sz="1600">
              <a:solidFill>
                <a:srgbClr val="304D80"/>
              </a:solidFill>
              <a:latin typeface="Lato"/>
              <a:ea typeface="Lato"/>
              <a:cs typeface="Lato"/>
              <a:sym typeface="Lato"/>
            </a:endParaRPr>
          </a:p>
          <a:p>
            <a:pPr indent="0" lvl="0" marL="0" rtl="0" algn="l">
              <a:spcBef>
                <a:spcPts val="0"/>
              </a:spcBef>
              <a:spcAft>
                <a:spcPts val="0"/>
              </a:spcAft>
              <a:buClr>
                <a:schemeClr val="dk1"/>
              </a:buClr>
              <a:buFont typeface="Arial"/>
              <a:buNone/>
            </a:pPr>
            <a:r>
              <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  Pattern detection: what gets denied vs. approved?</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  Semantic search by address, business, or policy topic</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Use case possibilities:</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Extract locations that are discussed to search by business name, address, agency, permit type</a:t>
            </a:r>
            <a:endParaRPr/>
          </a:p>
        </p:txBody>
      </p:sp>
      <p:sp>
        <p:nvSpPr>
          <p:cNvPr id="262" name="Google Shape;262;g3f5647f4757_0_1216:notes"/>
          <p:cNvSpPr/>
          <p:nvPr>
            <p:ph idx="2" type="sldImg"/>
          </p:nvPr>
        </p:nvSpPr>
        <p:spPr>
          <a:xfrm>
            <a:off x="381163"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f5aefa4bf4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f5aefa4bf4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Have you ever attended a community board meeting?</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a:p>
            <a:pPr indent="0" lvl="0" marL="0" rtl="0" algn="l">
              <a:spcBef>
                <a:spcPts val="0"/>
              </a:spcBef>
              <a:spcAft>
                <a:spcPts val="0"/>
              </a:spcAft>
              <a:buNone/>
            </a:pPr>
            <a:r>
              <a:rPr lang="en" sz="1400">
                <a:latin typeface="Roboto Mono"/>
                <a:ea typeface="Roboto Mono"/>
                <a:cs typeface="Roboto Mono"/>
                <a:sym typeface="Roboto Mono"/>
              </a:rPr>
              <a:t>I see some nods in the virtual crowd, it looks like some of us have attended, but maybe not as much as we would like. </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a:p>
            <a:pPr indent="0" lvl="0" marL="0" rtl="0" algn="l">
              <a:spcBef>
                <a:spcPts val="0"/>
              </a:spcBef>
              <a:spcAft>
                <a:spcPts val="0"/>
              </a:spcAft>
              <a:buNone/>
            </a:pPr>
            <a:r>
              <a:rPr lang="en" sz="1400">
                <a:latin typeface="Roboto Mono"/>
                <a:ea typeface="Roboto Mono"/>
                <a:cs typeface="Roboto Mono"/>
                <a:sym typeface="Roboto Mono"/>
              </a:rPr>
              <a:t>while some of us have attended these meetings, why are they important?</a:t>
            </a:r>
            <a:endParaRPr sz="1400">
              <a:latin typeface="Roboto Mono"/>
              <a:ea typeface="Roboto Mono"/>
              <a:cs typeface="Roboto Mono"/>
              <a:sym typeface="Roboto Mono"/>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f5647f4757_0_1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sz="1600">
                <a:solidFill>
                  <a:srgbClr val="304D80"/>
                </a:solidFill>
                <a:latin typeface="Lato"/>
                <a:ea typeface="Lato"/>
                <a:cs typeface="Lato"/>
                <a:sym typeface="Lato"/>
              </a:rPr>
              <a:t>·  </a:t>
            </a:r>
            <a:r>
              <a:rPr b="1" lang="en" sz="1600">
                <a:solidFill>
                  <a:srgbClr val="4285F4"/>
                </a:solidFill>
                <a:latin typeface="Lato"/>
                <a:ea typeface="Lato"/>
                <a:cs typeface="Lato"/>
                <a:sym typeface="Lato"/>
              </a:rPr>
              <a:t>What a database unlocks: </a:t>
            </a:r>
            <a:r>
              <a:rPr lang="en" sz="1600">
                <a:solidFill>
                  <a:srgbClr val="304D80"/>
                </a:solidFill>
                <a:latin typeface="Lato"/>
                <a:ea typeface="Lato"/>
                <a:cs typeface="Lato"/>
                <a:sym typeface="Lato"/>
              </a:rPr>
              <a:t>Longitudinal analysis: “how has MCB3’s posture on liquor licensing changed?”</a:t>
            </a:r>
            <a:endParaRPr sz="1600">
              <a:solidFill>
                <a:srgbClr val="304D80"/>
              </a:solidFill>
              <a:latin typeface="Lato"/>
              <a:ea typeface="Lato"/>
              <a:cs typeface="Lato"/>
              <a:sym typeface="Lato"/>
            </a:endParaRPr>
          </a:p>
          <a:p>
            <a:pPr indent="0" lvl="0" marL="0" rtl="0" algn="l">
              <a:spcBef>
                <a:spcPts val="0"/>
              </a:spcBef>
              <a:spcAft>
                <a:spcPts val="0"/>
              </a:spcAft>
              <a:buClr>
                <a:schemeClr val="dk1"/>
              </a:buClr>
              <a:buFont typeface="Arial"/>
              <a:buNone/>
            </a:pPr>
            <a:r>
              <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  Pattern detection: what gets denied vs. approved?</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  Semantic search by address, business, or policy topic</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Use case possibilities:</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Extract locations that are discussed to search by business name, address, agency, permit type</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Now we transition into Block Party’s newest feature and what we built:</a:t>
            </a:r>
            <a:endParaRPr sz="1600">
              <a:solidFill>
                <a:srgbClr val="304D80"/>
              </a:solidFill>
              <a:latin typeface="Lato"/>
              <a:ea typeface="Lato"/>
              <a:cs typeface="Lato"/>
              <a:sym typeface="Lato"/>
            </a:endParaRPr>
          </a:p>
        </p:txBody>
      </p:sp>
      <p:sp>
        <p:nvSpPr>
          <p:cNvPr id="281" name="Google Shape;281;g3f5647f4757_0_1279:notes"/>
          <p:cNvSpPr/>
          <p:nvPr>
            <p:ph idx="2" type="sldImg"/>
          </p:nvPr>
        </p:nvSpPr>
        <p:spPr>
          <a:xfrm>
            <a:off x="381163"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f5aefa4bf4_0_3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3f5aefa4bf4_0_3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Had to make the transcripts ourselves…</a:t>
            </a:r>
            <a:endParaRPr sz="1400">
              <a:latin typeface="Roboto Mono"/>
              <a:ea typeface="Roboto Mono"/>
              <a:cs typeface="Roboto Mono"/>
              <a:sym typeface="Roboto Mono"/>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f5647f4757_0_6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f5647f4757_0_6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f5647f4757_0_1635: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f5647f4757_0_16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1"/>
                </a:solidFill>
              </a:rPr>
              <a:t>Now here is what we did for resolutions. The rest of this presentation will be about Block party’s newest feature where we developed a searchable archive for community board 3 resolutions. </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rPr lang="en" sz="1400">
                <a:solidFill>
                  <a:schemeClr val="dk1"/>
                </a:solidFill>
              </a:rPr>
              <a:t>You would have had to click through 17 years of resolutions. Who is going to do that? This makes it searchable. </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rPr lang="en" sz="1050">
                <a:solidFill>
                  <a:srgbClr val="444746"/>
                </a:solidFill>
                <a:latin typeface="Roboto"/>
                <a:ea typeface="Roboto"/>
                <a:cs typeface="Roboto"/>
                <a:sym typeface="Roboto"/>
              </a:rPr>
              <a:t>information but would take forever to read </a:t>
            </a:r>
            <a:endParaRPr sz="1050">
              <a:solidFill>
                <a:srgbClr val="444746"/>
              </a:solidFill>
              <a:latin typeface="Roboto"/>
              <a:ea typeface="Roboto"/>
              <a:cs typeface="Roboto"/>
              <a:sym typeface="Roboto"/>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 sz="1050">
                <a:solidFill>
                  <a:srgbClr val="444746"/>
                </a:solidFill>
                <a:latin typeface="Roboto"/>
                <a:ea typeface="Roboto"/>
                <a:cs typeface="Roboto"/>
                <a:sym typeface="Roboto"/>
              </a:rPr>
              <a:t>268 meeting PDfs you have to look through manually, within those.</a:t>
            </a:r>
            <a:endParaRPr sz="1400">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f5647f4757_0_1449: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f5647f4757_0_14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we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f59c0d9b37_0_4: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f59c0d9b37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f5aefa4bf4_0_0: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3f5aefa4bf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f5647f4757_0_1747: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f5647f4757_0_17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Who wants to read this?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f5647f4757_0_1753: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3f5647f4757_0_1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created a summary from the full resolution text in order to make the information more accessible. Here is what the full resolution looked like</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f5aefa4bf4_0_516: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f5aefa4bf4_0_5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created a summary from the full resolution text in order to make the information more accessible. Here is what the full resolution looked like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f5aefa4bf4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f5aefa4bf4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Have you ever attended a community board meeting?</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a:p>
            <a:pPr indent="0" lvl="0" marL="0" rtl="0" algn="l">
              <a:spcBef>
                <a:spcPts val="0"/>
              </a:spcBef>
              <a:spcAft>
                <a:spcPts val="0"/>
              </a:spcAft>
              <a:buNone/>
            </a:pPr>
            <a:r>
              <a:rPr lang="en" sz="1400">
                <a:latin typeface="Roboto Mono"/>
                <a:ea typeface="Roboto Mono"/>
                <a:cs typeface="Roboto Mono"/>
                <a:sym typeface="Roboto Mono"/>
              </a:rPr>
              <a:t>I see some nods in the virtual crowd, it looks like some of us have attended, but maybe not as much as we would like. </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a:p>
            <a:pPr indent="0" lvl="0" marL="0" rtl="0" algn="l">
              <a:spcBef>
                <a:spcPts val="0"/>
              </a:spcBef>
              <a:spcAft>
                <a:spcPts val="0"/>
              </a:spcAft>
              <a:buNone/>
            </a:pPr>
            <a:r>
              <a:rPr lang="en" sz="1400">
                <a:latin typeface="Roboto Mono"/>
                <a:ea typeface="Roboto Mono"/>
                <a:cs typeface="Roboto Mono"/>
                <a:sym typeface="Roboto Mono"/>
              </a:rPr>
              <a:t>while some of us have attended these meetings, why are they important?</a:t>
            </a:r>
            <a:endParaRPr sz="1400">
              <a:latin typeface="Roboto Mono"/>
              <a:ea typeface="Roboto Mono"/>
              <a:cs typeface="Roboto Mono"/>
              <a:sym typeface="Roboto Mono"/>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f5aefa4bf4_0_5: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f5aefa4bf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f5aefa4bf4_0_85: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f5aefa4bf4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f5aefa4bf4_0_91: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3f5aefa4bf4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f5647f4757_0_10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f5647f4757_0_10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f5aefa4bf4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f5aefa4bf4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Had to make the transcripts ourselves…</a:t>
            </a:r>
            <a:endParaRPr sz="1400">
              <a:latin typeface="Roboto Mono"/>
              <a:ea typeface="Roboto Mono"/>
              <a:cs typeface="Roboto Mono"/>
              <a:sym typeface="Roboto Mono"/>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f5647f4757_0_7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f5647f4757_0_7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f5aefa4bf4_0_3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3f5aefa4bf4_0_3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Had to make the transcripts ourselves…</a:t>
            </a:r>
            <a:endParaRPr sz="1400">
              <a:latin typeface="Roboto Mono"/>
              <a:ea typeface="Roboto Mono"/>
              <a:cs typeface="Roboto Mono"/>
              <a:sym typeface="Roboto Mono"/>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f5647f4757_0_15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Pause to ask if folks are familiar with vector embeddings</a:t>
            </a:r>
            <a:endParaRPr/>
          </a:p>
        </p:txBody>
      </p:sp>
      <p:sp>
        <p:nvSpPr>
          <p:cNvPr id="452" name="Google Shape;452;g3f5647f4757_0_156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3f5647f4757_0_1740: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3f5647f4757_0_17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f5647f4757_0_15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3f5647f4757_0_150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f5aefa4bf4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f5aefa4bf4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Have you ever attended a community board meeting?</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a:p>
            <a:pPr indent="0" lvl="0" marL="0" rtl="0" algn="l">
              <a:spcBef>
                <a:spcPts val="0"/>
              </a:spcBef>
              <a:spcAft>
                <a:spcPts val="0"/>
              </a:spcAft>
              <a:buNone/>
            </a:pPr>
            <a:r>
              <a:rPr lang="en" sz="1400">
                <a:latin typeface="Roboto Mono"/>
                <a:ea typeface="Roboto Mono"/>
                <a:cs typeface="Roboto Mono"/>
                <a:sym typeface="Roboto Mono"/>
              </a:rPr>
              <a:t>I see some nods in the virtual crowd, it looks like some of us have attended, but maybe not as much as we would like. </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a:p>
            <a:pPr indent="0" lvl="0" marL="0" rtl="0" algn="l">
              <a:spcBef>
                <a:spcPts val="0"/>
              </a:spcBef>
              <a:spcAft>
                <a:spcPts val="0"/>
              </a:spcAft>
              <a:buNone/>
            </a:pPr>
            <a:r>
              <a:rPr lang="en" sz="1400">
                <a:latin typeface="Roboto Mono"/>
                <a:ea typeface="Roboto Mono"/>
                <a:cs typeface="Roboto Mono"/>
                <a:sym typeface="Roboto Mono"/>
              </a:rPr>
              <a:t>while some of us have attended these meetings, why are they important?</a:t>
            </a:r>
            <a:endParaRPr sz="1400">
              <a:latin typeface="Roboto Mono"/>
              <a:ea typeface="Roboto Mono"/>
              <a:cs typeface="Roboto Mono"/>
              <a:sym typeface="Roboto Mono"/>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f59c0d9b37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3f59c0d9b37_0_28: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3f59c0d9b37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3f59c0d9b37_0_47: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3f59c0d9b37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3f59c0d9b37_0_90: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3f59c0d9b37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3f59c0d9b37_0_126: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3f59c0d9b37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3f59c0d9b37_0_137: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3f59c0d9b37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3f59c0d9b37_0_147: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3f59c0d9b37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3f59c0d9b37_0_190: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3f59c0d9b37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3f59c0d9b37_0_215: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f5aefa4bf4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f5aefa4bf4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Have you ever attended a community board meeting?</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a:p>
            <a:pPr indent="0" lvl="0" marL="0" rtl="0" algn="l">
              <a:spcBef>
                <a:spcPts val="0"/>
              </a:spcBef>
              <a:spcAft>
                <a:spcPts val="0"/>
              </a:spcAft>
              <a:buNone/>
            </a:pPr>
            <a:r>
              <a:rPr lang="en" sz="1400">
                <a:latin typeface="Roboto Mono"/>
                <a:ea typeface="Roboto Mono"/>
                <a:cs typeface="Roboto Mono"/>
                <a:sym typeface="Roboto Mono"/>
              </a:rPr>
              <a:t>I see some nods in the virtual crowd, it looks like some of us have attended, but maybe not as much as we would like. </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a:p>
            <a:pPr indent="0" lvl="0" marL="0" rtl="0" algn="l">
              <a:spcBef>
                <a:spcPts val="0"/>
              </a:spcBef>
              <a:spcAft>
                <a:spcPts val="0"/>
              </a:spcAft>
              <a:buNone/>
            </a:pPr>
            <a:r>
              <a:rPr lang="en" sz="1400">
                <a:latin typeface="Roboto Mono"/>
                <a:ea typeface="Roboto Mono"/>
                <a:cs typeface="Roboto Mono"/>
                <a:sym typeface="Roboto Mono"/>
              </a:rPr>
              <a:t>while some of us have attended these meetings, why are they important?</a:t>
            </a:r>
            <a:endParaRPr sz="1400">
              <a:latin typeface="Roboto Mono"/>
              <a:ea typeface="Roboto Mono"/>
              <a:cs typeface="Roboto Mono"/>
              <a:sym typeface="Roboto Mono"/>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f5aefa4bf4_0_5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f5aefa4bf4_0_5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Have you ever attended a community board meeting?</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a:p>
            <a:pPr indent="0" lvl="0" marL="0" rtl="0" algn="l">
              <a:spcBef>
                <a:spcPts val="0"/>
              </a:spcBef>
              <a:spcAft>
                <a:spcPts val="0"/>
              </a:spcAft>
              <a:buNone/>
            </a:pPr>
            <a:r>
              <a:rPr lang="en" sz="1400">
                <a:latin typeface="Roboto Mono"/>
                <a:ea typeface="Roboto Mono"/>
                <a:cs typeface="Roboto Mono"/>
                <a:sym typeface="Roboto Mono"/>
              </a:rPr>
              <a:t>I see some nods in the virtual crowd, it looks like some of us have attended, but maybe not as much as we would like. </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a:p>
            <a:pPr indent="0" lvl="0" marL="0" rtl="0" algn="l">
              <a:spcBef>
                <a:spcPts val="0"/>
              </a:spcBef>
              <a:spcAft>
                <a:spcPts val="0"/>
              </a:spcAft>
              <a:buNone/>
            </a:pPr>
            <a:r>
              <a:rPr lang="en" sz="1400">
                <a:latin typeface="Roboto Mono"/>
                <a:ea typeface="Roboto Mono"/>
                <a:cs typeface="Roboto Mono"/>
                <a:sym typeface="Roboto Mono"/>
              </a:rPr>
              <a:t>while some of us have attended these meetings, why are they important?</a:t>
            </a:r>
            <a:endParaRPr sz="1400">
              <a:latin typeface="Roboto Mono"/>
              <a:ea typeface="Roboto Mono"/>
              <a:cs typeface="Roboto Mono"/>
              <a:sym typeface="Roboto Mon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f5aefa4bf4_0_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f5aefa4bf4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Have you ever attended a community board meeting?</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a:p>
            <a:pPr indent="0" lvl="0" marL="0" rtl="0" algn="l">
              <a:spcBef>
                <a:spcPts val="0"/>
              </a:spcBef>
              <a:spcAft>
                <a:spcPts val="0"/>
              </a:spcAft>
              <a:buNone/>
            </a:pPr>
            <a:r>
              <a:rPr lang="en" sz="1400">
                <a:latin typeface="Roboto Mono"/>
                <a:ea typeface="Roboto Mono"/>
                <a:cs typeface="Roboto Mono"/>
                <a:sym typeface="Roboto Mono"/>
              </a:rPr>
              <a:t>I see some nods in the virtual crowd, it looks like some of us have attended, but maybe not as much as we would like. </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a:p>
            <a:pPr indent="0" lvl="0" marL="0" rtl="0" algn="l">
              <a:spcBef>
                <a:spcPts val="0"/>
              </a:spcBef>
              <a:spcAft>
                <a:spcPts val="0"/>
              </a:spcAft>
              <a:buNone/>
            </a:pPr>
            <a:r>
              <a:rPr lang="en" sz="1400">
                <a:latin typeface="Roboto Mono"/>
                <a:ea typeface="Roboto Mono"/>
                <a:cs typeface="Roboto Mono"/>
                <a:sym typeface="Roboto Mono"/>
              </a:rPr>
              <a:t>while some of us have attended these meetings, why are they important?</a:t>
            </a:r>
            <a:endParaRPr sz="1400">
              <a:latin typeface="Roboto Mono"/>
              <a:ea typeface="Roboto Mono"/>
              <a:cs typeface="Roboto Mono"/>
              <a:sym typeface="Roboto Mono"/>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f5aefa4bf4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f5aefa4bf4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Had to make the transcripts </a:t>
            </a:r>
            <a:r>
              <a:rPr lang="en" sz="1400">
                <a:latin typeface="Roboto Mono"/>
                <a:ea typeface="Roboto Mono"/>
                <a:cs typeface="Roboto Mono"/>
                <a:sym typeface="Roboto Mono"/>
              </a:rPr>
              <a:t>ourselves…</a:t>
            </a:r>
            <a:endParaRPr sz="1400">
              <a:latin typeface="Roboto Mono"/>
              <a:ea typeface="Roboto Mono"/>
              <a:cs typeface="Roboto Mono"/>
              <a:sym typeface="Roboto Mono"/>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f5aefa4bf4_0_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3f5aefa4bf4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Had to make the transcripts ourselves…</a:t>
            </a:r>
            <a:endParaRPr sz="1400">
              <a:latin typeface="Roboto Mono"/>
              <a:ea typeface="Roboto Mono"/>
              <a:cs typeface="Roboto Mono"/>
              <a:sym typeface="Roboto Mono"/>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60" name="Google Shape;60;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3" name="Google Shape;63;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64" name="Google Shape;64;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7" name="Google Shape;67;p1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68" name="Google Shape;68;p1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69" name="Google Shape;69;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2" name="Google Shape;72;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76" name="Google Shape;76;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85" name="Google Shape;85;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92" name="Google Shape;92;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11.png"/><Relationship Id="rId7"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39.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39.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39.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3.xml"/><Relationship Id="rId3" Type="http://schemas.openxmlformats.org/officeDocument/2006/relationships/image" Target="../media/image16.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0.png"/><Relationship Id="rId7" Type="http://schemas.openxmlformats.org/officeDocument/2006/relationships/image" Target="../media/image2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image" Target="../media/image24.png"/><Relationship Id="rId4" Type="http://schemas.openxmlformats.org/officeDocument/2006/relationships/image" Target="../media/image26.png"/><Relationship Id="rId5" Type="http://schemas.openxmlformats.org/officeDocument/2006/relationships/image" Target="../media/image2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2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28.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3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0.png"/><Relationship Id="rId4" Type="http://schemas.openxmlformats.org/officeDocument/2006/relationships/image" Target="../media/image38.png"/><Relationship Id="rId5" Type="http://schemas.openxmlformats.org/officeDocument/2006/relationships/image" Target="../media/image1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4.xml"/><Relationship Id="rId3" Type="http://schemas.openxmlformats.org/officeDocument/2006/relationships/image" Target="../media/image39.png"/><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36.png"/><Relationship Id="rId4" Type="http://schemas.openxmlformats.org/officeDocument/2006/relationships/image" Target="../media/image34.png"/><Relationship Id="rId5" Type="http://schemas.openxmlformats.org/officeDocument/2006/relationships/hyperlink" Target="mailto:blockparty.meeting@gmail.com"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6.xml"/><Relationship Id="rId3" Type="http://schemas.openxmlformats.org/officeDocument/2006/relationships/image" Target="../media/image39.png"/><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37.png"/><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4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image" Target="../media/image4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9.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9.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comments" Target="../comments/comment1.xml"/><Relationship Id="rId4" Type="http://schemas.openxmlformats.org/officeDocument/2006/relationships/image" Target="../media/image39.png"/><Relationship Id="rId5" Type="http://schemas.openxmlformats.org/officeDocument/2006/relationships/image" Target="../media/image10.png"/><Relationship Id="rId6" Type="http://schemas.openxmlformats.org/officeDocument/2006/relationships/image" Target="../media/image6.png"/><Relationship Id="rId7" Type="http://schemas.openxmlformats.org/officeDocument/2006/relationships/image" Target="../media/image1.png"/><Relationship Id="rId8"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9.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100" name="Google Shape;100;p2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101" name="Google Shape;101;p25" title="ChatGPT Image Jul 21, 2026, 06_56_20 AM.png"/>
          <p:cNvPicPr preferRelativeResize="0"/>
          <p:nvPr/>
        </p:nvPicPr>
        <p:blipFill>
          <a:blip r:embed="rId3">
            <a:alphaModFix/>
          </a:blip>
          <a:stretch>
            <a:fillRect/>
          </a:stretch>
        </p:blipFill>
        <p:spPr>
          <a:xfrm>
            <a:off x="2424" y="0"/>
            <a:ext cx="9144001" cy="514624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p34"/>
          <p:cNvPicPr preferRelativeResize="0"/>
          <p:nvPr/>
        </p:nvPicPr>
        <p:blipFill>
          <a:blip r:embed="rId3">
            <a:alphaModFix/>
          </a:blip>
          <a:stretch>
            <a:fillRect/>
          </a:stretch>
        </p:blipFill>
        <p:spPr>
          <a:xfrm>
            <a:off x="0" y="-10875"/>
            <a:ext cx="9144000" cy="5530859"/>
          </a:xfrm>
          <a:prstGeom prst="rect">
            <a:avLst/>
          </a:prstGeom>
          <a:noFill/>
          <a:ln>
            <a:noFill/>
          </a:ln>
        </p:spPr>
      </p:pic>
      <p:sp>
        <p:nvSpPr>
          <p:cNvPr id="177" name="Google Shape;177;p34"/>
          <p:cNvSpPr/>
          <p:nvPr/>
        </p:nvSpPr>
        <p:spPr>
          <a:xfrm>
            <a:off x="0" y="0"/>
            <a:ext cx="9144000" cy="55308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34"/>
          <p:cNvSpPr txBox="1"/>
          <p:nvPr/>
        </p:nvSpPr>
        <p:spPr>
          <a:xfrm>
            <a:off x="0" y="1764100"/>
            <a:ext cx="9144000" cy="1980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800">
                <a:latin typeface="Lato"/>
                <a:ea typeface="Lato"/>
                <a:cs typeface="Lato"/>
                <a:sym typeface="Lato"/>
              </a:rPr>
              <a:t>The longest Community Board meeting in our Archive lasted</a:t>
            </a:r>
            <a:r>
              <a:rPr b="1" lang="en" sz="1800">
                <a:solidFill>
                  <a:srgbClr val="304D80"/>
                </a:solidFill>
                <a:latin typeface="Lato"/>
                <a:ea typeface="Lato"/>
                <a:cs typeface="Lato"/>
                <a:sym typeface="Lato"/>
              </a:rPr>
              <a:t> </a:t>
            </a:r>
            <a:r>
              <a:rPr b="1" lang="en" sz="9600">
                <a:solidFill>
                  <a:srgbClr val="04D99D"/>
                </a:solidFill>
                <a:latin typeface="Lato"/>
                <a:ea typeface="Lato"/>
                <a:cs typeface="Lato"/>
                <a:sym typeface="Lato"/>
              </a:rPr>
              <a:t>07:22:17</a:t>
            </a:r>
            <a:endParaRPr b="1" sz="1800">
              <a:solidFill>
                <a:srgbClr val="304D80"/>
              </a:solidFill>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82" name="Shape 182"/>
        <p:cNvGrpSpPr/>
        <p:nvPr/>
      </p:nvGrpSpPr>
      <p:grpSpPr>
        <a:xfrm>
          <a:off x="0" y="0"/>
          <a:ext cx="0" cy="0"/>
          <a:chOff x="0" y="0"/>
          <a:chExt cx="0" cy="0"/>
        </a:xfrm>
      </p:grpSpPr>
      <p:pic>
        <p:nvPicPr>
          <p:cNvPr id="183" name="Google Shape;183;p35"/>
          <p:cNvPicPr preferRelativeResize="0"/>
          <p:nvPr/>
        </p:nvPicPr>
        <p:blipFill>
          <a:blip r:embed="rId3">
            <a:alphaModFix/>
          </a:blip>
          <a:stretch>
            <a:fillRect/>
          </a:stretch>
        </p:blipFill>
        <p:spPr>
          <a:xfrm>
            <a:off x="7308135" y="40069"/>
            <a:ext cx="692162" cy="173052"/>
          </a:xfrm>
          <a:prstGeom prst="rect">
            <a:avLst/>
          </a:prstGeom>
          <a:noFill/>
          <a:ln>
            <a:noFill/>
          </a:ln>
        </p:spPr>
      </p:pic>
      <p:pic>
        <p:nvPicPr>
          <p:cNvPr id="184" name="Google Shape;184;p35"/>
          <p:cNvPicPr preferRelativeResize="0"/>
          <p:nvPr/>
        </p:nvPicPr>
        <p:blipFill>
          <a:blip r:embed="rId4">
            <a:alphaModFix/>
          </a:blip>
          <a:stretch>
            <a:fillRect/>
          </a:stretch>
        </p:blipFill>
        <p:spPr>
          <a:xfrm>
            <a:off x="0" y="-13"/>
            <a:ext cx="6016775" cy="5143513"/>
          </a:xfrm>
          <a:prstGeom prst="rect">
            <a:avLst/>
          </a:prstGeom>
          <a:noFill/>
          <a:ln>
            <a:noFill/>
          </a:ln>
        </p:spPr>
      </p:pic>
      <p:pic>
        <p:nvPicPr>
          <p:cNvPr id="185" name="Google Shape;185;p35"/>
          <p:cNvPicPr preferRelativeResize="0"/>
          <p:nvPr/>
        </p:nvPicPr>
        <p:blipFill>
          <a:blip r:embed="rId5">
            <a:alphaModFix/>
          </a:blip>
          <a:stretch>
            <a:fillRect/>
          </a:stretch>
        </p:blipFill>
        <p:spPr>
          <a:xfrm>
            <a:off x="4223325" y="40075"/>
            <a:ext cx="4920674" cy="3670275"/>
          </a:xfrm>
          <a:prstGeom prst="rect">
            <a:avLst/>
          </a:prstGeom>
          <a:noFill/>
          <a:ln>
            <a:noFill/>
          </a:ln>
        </p:spPr>
      </p:pic>
      <p:pic>
        <p:nvPicPr>
          <p:cNvPr id="186" name="Google Shape;186;p35"/>
          <p:cNvPicPr preferRelativeResize="0"/>
          <p:nvPr/>
        </p:nvPicPr>
        <p:blipFill>
          <a:blip r:embed="rId6">
            <a:alphaModFix/>
          </a:blip>
          <a:stretch>
            <a:fillRect/>
          </a:stretch>
        </p:blipFill>
        <p:spPr>
          <a:xfrm>
            <a:off x="2509188" y="1375400"/>
            <a:ext cx="998400" cy="1004700"/>
          </a:xfrm>
          <a:prstGeom prst="rect">
            <a:avLst/>
          </a:prstGeom>
          <a:noFill/>
          <a:ln>
            <a:noFill/>
          </a:ln>
        </p:spPr>
      </p:pic>
      <p:pic>
        <p:nvPicPr>
          <p:cNvPr id="187" name="Google Shape;187;p35"/>
          <p:cNvPicPr preferRelativeResize="0"/>
          <p:nvPr/>
        </p:nvPicPr>
        <p:blipFill>
          <a:blip r:embed="rId7">
            <a:alphaModFix/>
          </a:blip>
          <a:stretch>
            <a:fillRect/>
          </a:stretch>
        </p:blipFill>
        <p:spPr>
          <a:xfrm>
            <a:off x="4361685" y="40075"/>
            <a:ext cx="1230512" cy="307648"/>
          </a:xfrm>
          <a:prstGeom prst="rect">
            <a:avLst/>
          </a:prstGeom>
          <a:noFill/>
          <a:ln>
            <a:noFill/>
          </a:ln>
        </p:spPr>
      </p:pic>
      <p:sp>
        <p:nvSpPr>
          <p:cNvPr id="188" name="Google Shape;188;p35"/>
          <p:cNvSpPr/>
          <p:nvPr/>
        </p:nvSpPr>
        <p:spPr>
          <a:xfrm>
            <a:off x="5707875" y="3710525"/>
            <a:ext cx="3436200" cy="14331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35"/>
          <p:cNvSpPr txBox="1"/>
          <p:nvPr/>
        </p:nvSpPr>
        <p:spPr>
          <a:xfrm>
            <a:off x="5708025" y="3753075"/>
            <a:ext cx="3436200" cy="1390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rgbClr val="666666"/>
                </a:solidFill>
                <a:latin typeface="Lato"/>
                <a:ea typeface="Lato"/>
                <a:cs typeface="Lato"/>
                <a:sym typeface="Lato"/>
              </a:rPr>
              <a:t>As our Archive of transcript data grew over the years,  Block Party continued to evolve</a:t>
            </a:r>
            <a:endParaRPr>
              <a:solidFill>
                <a:srgbClr val="666666"/>
              </a:solidFill>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pic>
        <p:nvPicPr>
          <p:cNvPr id="194" name="Google Shape;194;p36" title="ChatGPT Image Jul 25, 2026, 01_12_32 PM.png"/>
          <p:cNvPicPr preferRelativeResize="0"/>
          <p:nvPr/>
        </p:nvPicPr>
        <p:blipFill>
          <a:blip r:embed="rId3">
            <a:alphaModFix/>
          </a:blip>
          <a:stretch>
            <a:fillRect/>
          </a:stretch>
        </p:blipFill>
        <p:spPr>
          <a:xfrm>
            <a:off x="-61625" y="-36050"/>
            <a:ext cx="9267248" cy="521558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p37"/>
          <p:cNvPicPr preferRelativeResize="0"/>
          <p:nvPr/>
        </p:nvPicPr>
        <p:blipFill>
          <a:blip r:embed="rId3">
            <a:alphaModFix/>
          </a:blip>
          <a:stretch>
            <a:fillRect/>
          </a:stretch>
        </p:blipFill>
        <p:spPr>
          <a:xfrm>
            <a:off x="0" y="-10875"/>
            <a:ext cx="9144000" cy="5530859"/>
          </a:xfrm>
          <a:prstGeom prst="rect">
            <a:avLst/>
          </a:prstGeom>
          <a:noFill/>
          <a:ln>
            <a:noFill/>
          </a:ln>
        </p:spPr>
      </p:pic>
      <p:sp>
        <p:nvSpPr>
          <p:cNvPr id="200" name="Google Shape;200;p37"/>
          <p:cNvSpPr/>
          <p:nvPr/>
        </p:nvSpPr>
        <p:spPr>
          <a:xfrm>
            <a:off x="0" y="0"/>
            <a:ext cx="9144000" cy="55308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37"/>
          <p:cNvSpPr txBox="1"/>
          <p:nvPr>
            <p:ph type="title"/>
          </p:nvPr>
        </p:nvSpPr>
        <p:spPr>
          <a:xfrm>
            <a:off x="265500" y="1233175"/>
            <a:ext cx="4045200" cy="14823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
                <a:solidFill>
                  <a:srgbClr val="FFC847"/>
                </a:solidFill>
                <a:latin typeface="Lato"/>
                <a:ea typeface="Lato"/>
                <a:cs typeface="Lato"/>
                <a:sym typeface="Lato"/>
              </a:rPr>
              <a:t>Agenda</a:t>
            </a:r>
            <a:endParaRPr b="1">
              <a:solidFill>
                <a:srgbClr val="FFC847"/>
              </a:solidFill>
              <a:latin typeface="Lato"/>
              <a:ea typeface="Lato"/>
              <a:cs typeface="Lato"/>
              <a:sym typeface="Lato"/>
            </a:endParaRPr>
          </a:p>
        </p:txBody>
      </p:sp>
      <p:sp>
        <p:nvSpPr>
          <p:cNvPr id="202" name="Google Shape;202;p3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1800">
                <a:latin typeface="Lato"/>
                <a:ea typeface="Lato"/>
                <a:cs typeface="Lato"/>
                <a:sym typeface="Lato"/>
              </a:rPr>
              <a:t>Part 1:</a:t>
            </a:r>
            <a:r>
              <a:rPr lang="en" sz="1800">
                <a:latin typeface="Lato"/>
                <a:ea typeface="Lato"/>
                <a:cs typeface="Lato"/>
                <a:sym typeface="Lato"/>
              </a:rPr>
              <a:t> The Problem &amp; Opportunity</a:t>
            </a:r>
            <a:endParaRPr sz="1800">
              <a:latin typeface="Lato"/>
              <a:ea typeface="Lato"/>
              <a:cs typeface="Lato"/>
              <a:sym typeface="Lato"/>
            </a:endParaRPr>
          </a:p>
          <a:p>
            <a:pPr indent="0" lvl="0" marL="0" rtl="0" algn="l">
              <a:spcBef>
                <a:spcPts val="1200"/>
              </a:spcBef>
              <a:spcAft>
                <a:spcPts val="0"/>
              </a:spcAft>
              <a:buNone/>
            </a:pPr>
            <a:r>
              <a:rPr b="1" lang="en" sz="1800">
                <a:latin typeface="Lato"/>
                <a:ea typeface="Lato"/>
                <a:cs typeface="Lato"/>
                <a:sym typeface="Lato"/>
              </a:rPr>
              <a:t>Part 2:</a:t>
            </a:r>
            <a:r>
              <a:rPr lang="en" sz="1800">
                <a:latin typeface="Lato"/>
                <a:ea typeface="Lato"/>
                <a:cs typeface="Lato"/>
                <a:sym typeface="Lato"/>
              </a:rPr>
              <a:t> Our Solution &amp; Workflow</a:t>
            </a:r>
            <a:endParaRPr sz="1800">
              <a:latin typeface="Lato"/>
              <a:ea typeface="Lato"/>
              <a:cs typeface="Lato"/>
              <a:sym typeface="Lato"/>
            </a:endParaRPr>
          </a:p>
          <a:p>
            <a:pPr indent="0" lvl="0" marL="0" rtl="0" algn="l">
              <a:spcBef>
                <a:spcPts val="1200"/>
              </a:spcBef>
              <a:spcAft>
                <a:spcPts val="0"/>
              </a:spcAft>
              <a:buNone/>
            </a:pPr>
            <a:r>
              <a:rPr b="1" lang="en" sz="1800">
                <a:latin typeface="Lato"/>
                <a:ea typeface="Lato"/>
                <a:cs typeface="Lato"/>
                <a:sym typeface="Lato"/>
              </a:rPr>
              <a:t>Part 3: </a:t>
            </a:r>
            <a:r>
              <a:rPr lang="en" sz="1800">
                <a:latin typeface="Lato"/>
                <a:ea typeface="Lato"/>
                <a:cs typeface="Lato"/>
                <a:sym typeface="Lato"/>
              </a:rPr>
              <a:t>Demo time</a:t>
            </a:r>
            <a:endParaRPr sz="1800">
              <a:latin typeface="Lato"/>
              <a:ea typeface="Lato"/>
              <a:cs typeface="Lato"/>
              <a:sym typeface="Lato"/>
            </a:endParaRPr>
          </a:p>
          <a:p>
            <a:pPr indent="0" lvl="0" marL="0" rtl="0" algn="l">
              <a:spcBef>
                <a:spcPts val="1200"/>
              </a:spcBef>
              <a:spcAft>
                <a:spcPts val="1200"/>
              </a:spcAft>
              <a:buNone/>
            </a:pPr>
            <a:r>
              <a:rPr b="1" lang="en" sz="1800">
                <a:latin typeface="Lato"/>
                <a:ea typeface="Lato"/>
                <a:cs typeface="Lato"/>
                <a:sym typeface="Lato"/>
              </a:rPr>
              <a:t>Q&amp;A</a:t>
            </a:r>
            <a:endParaRPr sz="1800"/>
          </a:p>
        </p:txBody>
      </p:sp>
      <p:pic>
        <p:nvPicPr>
          <p:cNvPr id="203" name="Google Shape;203;p37"/>
          <p:cNvPicPr preferRelativeResize="0"/>
          <p:nvPr/>
        </p:nvPicPr>
        <p:blipFill rotWithShape="1">
          <a:blip r:embed="rId4">
            <a:alphaModFix/>
          </a:blip>
          <a:srcRect b="9556" l="0" r="0" t="21101"/>
          <a:stretch/>
        </p:blipFill>
        <p:spPr>
          <a:xfrm>
            <a:off x="929650" y="2571750"/>
            <a:ext cx="2716902" cy="188400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pic>
        <p:nvPicPr>
          <p:cNvPr id="208" name="Google Shape;208;p38"/>
          <p:cNvPicPr preferRelativeResize="0"/>
          <p:nvPr/>
        </p:nvPicPr>
        <p:blipFill>
          <a:blip r:embed="rId3">
            <a:alphaModFix/>
          </a:blip>
          <a:stretch>
            <a:fillRect/>
          </a:stretch>
        </p:blipFill>
        <p:spPr>
          <a:xfrm>
            <a:off x="0" y="-10875"/>
            <a:ext cx="9144000" cy="5530859"/>
          </a:xfrm>
          <a:prstGeom prst="rect">
            <a:avLst/>
          </a:prstGeom>
          <a:noFill/>
          <a:ln>
            <a:noFill/>
          </a:ln>
        </p:spPr>
      </p:pic>
      <p:sp>
        <p:nvSpPr>
          <p:cNvPr id="209" name="Google Shape;209;p38"/>
          <p:cNvSpPr/>
          <p:nvPr/>
        </p:nvSpPr>
        <p:spPr>
          <a:xfrm>
            <a:off x="0" y="0"/>
            <a:ext cx="9144000" cy="55308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38"/>
          <p:cNvSpPr txBox="1"/>
          <p:nvPr>
            <p:ph type="title"/>
          </p:nvPr>
        </p:nvSpPr>
        <p:spPr>
          <a:xfrm>
            <a:off x="265500" y="1233175"/>
            <a:ext cx="4045200" cy="14823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
                <a:solidFill>
                  <a:srgbClr val="00BBEA"/>
                </a:solidFill>
                <a:latin typeface="Lato"/>
                <a:ea typeface="Lato"/>
                <a:cs typeface="Lato"/>
                <a:sym typeface="Lato"/>
              </a:rPr>
              <a:t>The Problem &amp; Opportunity</a:t>
            </a:r>
            <a:endParaRPr b="1" sz="3200">
              <a:solidFill>
                <a:srgbClr val="FFC847"/>
              </a:solidFill>
              <a:latin typeface="Lato"/>
              <a:ea typeface="Lato"/>
              <a:cs typeface="Lato"/>
              <a:sym typeface="Lato"/>
            </a:endParaRPr>
          </a:p>
        </p:txBody>
      </p:sp>
      <p:sp>
        <p:nvSpPr>
          <p:cNvPr id="211" name="Google Shape;211;p38"/>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p>
            <a:pPr indent="-342900" lvl="0" marL="457200" rtl="0" algn="l">
              <a:spcBef>
                <a:spcPts val="0"/>
              </a:spcBef>
              <a:spcAft>
                <a:spcPts val="0"/>
              </a:spcAft>
              <a:buSzPts val="1800"/>
              <a:buFont typeface="Lato"/>
              <a:buChar char="●"/>
            </a:pPr>
            <a:r>
              <a:rPr lang="en" sz="1800">
                <a:latin typeface="Lato"/>
                <a:ea typeface="Lato"/>
                <a:cs typeface="Lato"/>
                <a:sym typeface="Lato"/>
              </a:rPr>
              <a:t>The Information Problem</a:t>
            </a:r>
            <a:endParaRPr>
              <a:latin typeface="Lato"/>
              <a:ea typeface="Lato"/>
              <a:cs typeface="Lato"/>
              <a:sym typeface="Lato"/>
            </a:endParaRPr>
          </a:p>
          <a:p>
            <a:pPr indent="-342900" lvl="0" marL="457200" rtl="0" algn="l">
              <a:spcBef>
                <a:spcPts val="0"/>
              </a:spcBef>
              <a:spcAft>
                <a:spcPts val="0"/>
              </a:spcAft>
              <a:buSzPts val="1800"/>
              <a:buFont typeface="Lato"/>
              <a:buChar char="●"/>
            </a:pPr>
            <a:r>
              <a:rPr lang="en">
                <a:latin typeface="Lato"/>
                <a:ea typeface="Lato"/>
                <a:cs typeface="Lato"/>
                <a:sym typeface="Lato"/>
              </a:rPr>
              <a:t>What is a Resolution</a:t>
            </a:r>
            <a:endParaRPr>
              <a:latin typeface="Lato"/>
              <a:ea typeface="Lato"/>
              <a:cs typeface="Lato"/>
              <a:sym typeface="Lato"/>
            </a:endParaRPr>
          </a:p>
          <a:p>
            <a:pPr indent="-342900" lvl="0" marL="457200" rtl="0" algn="l">
              <a:spcBef>
                <a:spcPts val="0"/>
              </a:spcBef>
              <a:spcAft>
                <a:spcPts val="0"/>
              </a:spcAft>
              <a:buSzPts val="1800"/>
              <a:buFont typeface="Lato"/>
              <a:buChar char="●"/>
            </a:pPr>
            <a:r>
              <a:rPr lang="en">
                <a:latin typeface="Lato"/>
                <a:ea typeface="Lato"/>
                <a:cs typeface="Lato"/>
                <a:sym typeface="Lato"/>
              </a:rPr>
              <a:t>The Technology Opportunity</a:t>
            </a:r>
            <a:endParaRPr sz="1800"/>
          </a:p>
        </p:txBody>
      </p:sp>
      <p:pic>
        <p:nvPicPr>
          <p:cNvPr id="212" name="Google Shape;212;p38"/>
          <p:cNvPicPr preferRelativeResize="0"/>
          <p:nvPr/>
        </p:nvPicPr>
        <p:blipFill rotWithShape="1">
          <a:blip r:embed="rId4">
            <a:alphaModFix/>
          </a:blip>
          <a:srcRect b="9556" l="0" r="0" t="21101"/>
          <a:stretch/>
        </p:blipFill>
        <p:spPr>
          <a:xfrm>
            <a:off x="929650" y="2571750"/>
            <a:ext cx="2716902" cy="18840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grpSp>
        <p:nvGrpSpPr>
          <p:cNvPr id="217" name="Google Shape;217;p39"/>
          <p:cNvGrpSpPr/>
          <p:nvPr/>
        </p:nvGrpSpPr>
        <p:grpSpPr>
          <a:xfrm>
            <a:off x="362455" y="709206"/>
            <a:ext cx="8419099" cy="4434229"/>
            <a:chOff x="1051045" y="1082970"/>
            <a:chExt cx="7699926" cy="4055450"/>
          </a:xfrm>
        </p:grpSpPr>
        <p:pic>
          <p:nvPicPr>
            <p:cNvPr id="218" name="Google Shape;218;p39"/>
            <p:cNvPicPr preferRelativeResize="0"/>
            <p:nvPr/>
          </p:nvPicPr>
          <p:blipFill rotWithShape="1">
            <a:blip r:embed="rId3">
              <a:alphaModFix/>
            </a:blip>
            <a:srcRect b="0" l="0" r="0" t="20999"/>
            <a:stretch/>
          </p:blipFill>
          <p:spPr>
            <a:xfrm>
              <a:off x="1051045" y="1082970"/>
              <a:ext cx="7699926" cy="4055450"/>
            </a:xfrm>
            <a:prstGeom prst="rect">
              <a:avLst/>
            </a:prstGeom>
            <a:noFill/>
            <a:ln>
              <a:noFill/>
            </a:ln>
          </p:spPr>
        </p:pic>
        <p:pic>
          <p:nvPicPr>
            <p:cNvPr id="219" name="Google Shape;219;p39"/>
            <p:cNvPicPr preferRelativeResize="0"/>
            <p:nvPr/>
          </p:nvPicPr>
          <p:blipFill rotWithShape="1">
            <a:blip r:embed="rId3">
              <a:alphaModFix/>
            </a:blip>
            <a:srcRect b="79157" l="33931" r="38361" t="0"/>
            <a:stretch/>
          </p:blipFill>
          <p:spPr>
            <a:xfrm>
              <a:off x="3660720" y="1082973"/>
              <a:ext cx="2133373" cy="1069924"/>
            </a:xfrm>
            <a:prstGeom prst="rect">
              <a:avLst/>
            </a:prstGeom>
            <a:noFill/>
            <a:ln>
              <a:noFill/>
            </a:ln>
          </p:spPr>
        </p:pic>
      </p:grpSp>
      <p:sp>
        <p:nvSpPr>
          <p:cNvPr id="220" name="Google Shape;220;p39"/>
          <p:cNvSpPr txBox="1"/>
          <p:nvPr/>
        </p:nvSpPr>
        <p:spPr>
          <a:xfrm>
            <a:off x="301752" y="137160"/>
            <a:ext cx="7772400" cy="446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2300" u="none" cap="none" strike="noStrike">
                <a:solidFill>
                  <a:srgbClr val="212121"/>
                </a:solidFill>
                <a:latin typeface="Lato"/>
                <a:ea typeface="Lato"/>
                <a:cs typeface="Lato"/>
                <a:sym typeface="Lato"/>
              </a:rPr>
              <a:t>The Information Problem</a:t>
            </a:r>
            <a:endParaRPr b="1" sz="1500">
              <a:latin typeface="Lato"/>
              <a:ea typeface="Lato"/>
              <a:cs typeface="Lato"/>
              <a:sym typeface="Lato"/>
            </a:endParaRPr>
          </a:p>
        </p:txBody>
      </p:sp>
      <p:sp>
        <p:nvSpPr>
          <p:cNvPr id="221" name="Google Shape;221;p39"/>
          <p:cNvSpPr/>
          <p:nvPr/>
        </p:nvSpPr>
        <p:spPr>
          <a:xfrm>
            <a:off x="0" y="630936"/>
            <a:ext cx="9144000" cy="309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5" name="Shape 225"/>
        <p:cNvGrpSpPr/>
        <p:nvPr/>
      </p:nvGrpSpPr>
      <p:grpSpPr>
        <a:xfrm>
          <a:off x="0" y="0"/>
          <a:ext cx="0" cy="0"/>
          <a:chOff x="0" y="0"/>
          <a:chExt cx="0" cy="0"/>
        </a:xfrm>
      </p:grpSpPr>
      <p:sp>
        <p:nvSpPr>
          <p:cNvPr id="226" name="Google Shape;226;p40"/>
          <p:cNvSpPr txBox="1"/>
          <p:nvPr/>
        </p:nvSpPr>
        <p:spPr>
          <a:xfrm>
            <a:off x="301752" y="137160"/>
            <a:ext cx="7772400" cy="446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2300" u="none" cap="none" strike="noStrike">
                <a:solidFill>
                  <a:srgbClr val="212121"/>
                </a:solidFill>
                <a:latin typeface="Lato"/>
                <a:ea typeface="Lato"/>
                <a:cs typeface="Lato"/>
                <a:sym typeface="Lato"/>
              </a:rPr>
              <a:t>The Information Problem</a:t>
            </a:r>
            <a:endParaRPr sz="1500"/>
          </a:p>
        </p:txBody>
      </p:sp>
      <p:sp>
        <p:nvSpPr>
          <p:cNvPr id="227" name="Google Shape;227;p40"/>
          <p:cNvSpPr/>
          <p:nvPr/>
        </p:nvSpPr>
        <p:spPr>
          <a:xfrm>
            <a:off x="0" y="630936"/>
            <a:ext cx="9144000" cy="309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228" name="Google Shape;228;p40"/>
          <p:cNvSpPr txBox="1"/>
          <p:nvPr/>
        </p:nvSpPr>
        <p:spPr>
          <a:xfrm>
            <a:off x="301752" y="740664"/>
            <a:ext cx="85404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600" u="none" cap="none" strike="noStrike">
                <a:solidFill>
                  <a:srgbClr val="212121"/>
                </a:solidFill>
                <a:latin typeface="Lato"/>
                <a:ea typeface="Lato"/>
                <a:cs typeface="Lato"/>
                <a:sym typeface="Lato"/>
              </a:rPr>
              <a:t>Community boards are officially transparent — but practically opaque.</a:t>
            </a:r>
            <a:endParaRPr sz="1500">
              <a:latin typeface="Lato"/>
              <a:ea typeface="Lato"/>
              <a:cs typeface="Lato"/>
              <a:sym typeface="Lato"/>
            </a:endParaRPr>
          </a:p>
        </p:txBody>
      </p:sp>
      <p:sp>
        <p:nvSpPr>
          <p:cNvPr id="229" name="Google Shape;229;p40"/>
          <p:cNvSpPr/>
          <p:nvPr/>
        </p:nvSpPr>
        <p:spPr>
          <a:xfrm>
            <a:off x="301750" y="1110993"/>
            <a:ext cx="3996000" cy="3733800"/>
          </a:xfrm>
          <a:prstGeom prst="rect">
            <a:avLst/>
          </a:prstGeom>
          <a:solidFill>
            <a:srgbClr val="E8F5E9"/>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230" name="Google Shape;230;p40"/>
          <p:cNvSpPr/>
          <p:nvPr/>
        </p:nvSpPr>
        <p:spPr>
          <a:xfrm>
            <a:off x="301750" y="1110993"/>
            <a:ext cx="63900" cy="3733800"/>
          </a:xfrm>
          <a:prstGeom prst="rect">
            <a:avLst/>
          </a:prstGeom>
          <a:solidFill>
            <a:srgbClr val="00E09D"/>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231" name="Google Shape;231;p40"/>
          <p:cNvSpPr txBox="1"/>
          <p:nvPr/>
        </p:nvSpPr>
        <p:spPr>
          <a:xfrm>
            <a:off x="502918" y="1209469"/>
            <a:ext cx="36120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38761D"/>
                </a:solidFill>
                <a:latin typeface="Lato"/>
                <a:ea typeface="Lato"/>
                <a:cs typeface="Lato"/>
                <a:sym typeface="Lato"/>
              </a:rPr>
              <a:t>✅  What exists</a:t>
            </a:r>
            <a:endParaRPr sz="1700">
              <a:solidFill>
                <a:srgbClr val="38761D"/>
              </a:solidFill>
            </a:endParaRPr>
          </a:p>
        </p:txBody>
      </p:sp>
      <p:sp>
        <p:nvSpPr>
          <p:cNvPr id="232" name="Google Shape;232;p40"/>
          <p:cNvSpPr txBox="1"/>
          <p:nvPr/>
        </p:nvSpPr>
        <p:spPr>
          <a:xfrm>
            <a:off x="502925" y="1603368"/>
            <a:ext cx="3612000" cy="3093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700" u="none" cap="none" strike="noStrike">
                <a:solidFill>
                  <a:srgbClr val="274E13"/>
                </a:solidFill>
                <a:latin typeface="Lato"/>
                <a:ea typeface="Lato"/>
                <a:cs typeface="Lato"/>
                <a:sym typeface="Lato"/>
              </a:rPr>
              <a:t>·  All meetings open to the public</a:t>
            </a:r>
            <a:endParaRPr b="0" i="0" sz="1700" u="none" cap="none" strike="noStrike">
              <a:solidFill>
                <a:srgbClr val="274E13"/>
              </a:solidFill>
              <a:latin typeface="Lato"/>
              <a:ea typeface="Lato"/>
              <a:cs typeface="Lato"/>
              <a:sym typeface="Lato"/>
            </a:endParaRPr>
          </a:p>
          <a:p>
            <a:pPr indent="0" lvl="0" marL="0" marR="0" rtl="0" algn="l">
              <a:spcBef>
                <a:spcPts val="0"/>
              </a:spcBef>
              <a:spcAft>
                <a:spcPts val="0"/>
              </a:spcAft>
              <a:buNone/>
            </a:pPr>
            <a:r>
              <a:t/>
            </a:r>
            <a:endParaRPr sz="1700">
              <a:solidFill>
                <a:srgbClr val="274E13"/>
              </a:solidFill>
              <a:latin typeface="Lato"/>
              <a:ea typeface="Lato"/>
              <a:cs typeface="Lato"/>
              <a:sym typeface="Lato"/>
            </a:endParaRPr>
          </a:p>
          <a:p>
            <a:pPr indent="0" lvl="0" marL="0" marR="0" rtl="0" algn="l">
              <a:spcBef>
                <a:spcPts val="600"/>
              </a:spcBef>
              <a:spcAft>
                <a:spcPts val="0"/>
              </a:spcAft>
              <a:buNone/>
            </a:pPr>
            <a:r>
              <a:rPr b="0" i="0" lang="en" sz="1700" u="none" cap="none" strike="noStrike">
                <a:solidFill>
                  <a:srgbClr val="274E13"/>
                </a:solidFill>
                <a:latin typeface="Lato"/>
                <a:ea typeface="Lato"/>
                <a:cs typeface="Lato"/>
                <a:sym typeface="Lato"/>
              </a:rPr>
              <a:t>·  All resolutions and votes recorded publicly</a:t>
            </a:r>
            <a:endParaRPr b="0" i="0" sz="1700" u="none" cap="none" strike="noStrike">
              <a:solidFill>
                <a:srgbClr val="274E13"/>
              </a:solidFill>
              <a:latin typeface="Lato"/>
              <a:ea typeface="Lato"/>
              <a:cs typeface="Lato"/>
              <a:sym typeface="Lato"/>
            </a:endParaRPr>
          </a:p>
          <a:p>
            <a:pPr indent="0" lvl="0" marL="0" marR="0" rtl="0" algn="l">
              <a:spcBef>
                <a:spcPts val="600"/>
              </a:spcBef>
              <a:spcAft>
                <a:spcPts val="0"/>
              </a:spcAft>
              <a:buNone/>
            </a:pPr>
            <a:r>
              <a:t/>
            </a:r>
            <a:endParaRPr sz="1700">
              <a:solidFill>
                <a:srgbClr val="274E13"/>
              </a:solidFill>
              <a:latin typeface="Lato"/>
              <a:ea typeface="Lato"/>
              <a:cs typeface="Lato"/>
              <a:sym typeface="Lato"/>
            </a:endParaRPr>
          </a:p>
          <a:p>
            <a:pPr indent="0" lvl="0" marL="0" marR="0" rtl="0" algn="l">
              <a:spcBef>
                <a:spcPts val="600"/>
              </a:spcBef>
              <a:spcAft>
                <a:spcPts val="0"/>
              </a:spcAft>
              <a:buNone/>
            </a:pPr>
            <a:r>
              <a:rPr b="0" i="0" lang="en" sz="1700" u="none" cap="none" strike="noStrike">
                <a:solidFill>
                  <a:srgbClr val="274E13"/>
                </a:solidFill>
                <a:latin typeface="Lato"/>
                <a:ea typeface="Lato"/>
                <a:cs typeface="Lato"/>
                <a:sym typeface="Lato"/>
              </a:rPr>
              <a:t>·  Minutes posted as PDFs or on Airtable on</a:t>
            </a:r>
            <a:r>
              <a:rPr lang="en" sz="1700">
                <a:solidFill>
                  <a:srgbClr val="274E13"/>
                </a:solidFill>
                <a:latin typeface="Lato"/>
                <a:ea typeface="Lato"/>
                <a:cs typeface="Lato"/>
                <a:sym typeface="Lato"/>
              </a:rPr>
              <a:t> individual community board websites</a:t>
            </a:r>
            <a:endParaRPr b="0" i="0" sz="1700" u="none" cap="none" strike="noStrike">
              <a:solidFill>
                <a:srgbClr val="274E13"/>
              </a:solidFill>
              <a:latin typeface="Lato"/>
              <a:ea typeface="Lato"/>
              <a:cs typeface="Lato"/>
              <a:sym typeface="Lato"/>
            </a:endParaRPr>
          </a:p>
          <a:p>
            <a:pPr indent="0" lvl="0" marL="0" marR="0" rtl="0" algn="l">
              <a:spcBef>
                <a:spcPts val="600"/>
              </a:spcBef>
              <a:spcAft>
                <a:spcPts val="0"/>
              </a:spcAft>
              <a:buNone/>
            </a:pPr>
            <a:r>
              <a:t/>
            </a:r>
            <a:endParaRPr sz="1700">
              <a:solidFill>
                <a:srgbClr val="274E13"/>
              </a:solidFill>
              <a:latin typeface="Lato"/>
              <a:ea typeface="Lato"/>
              <a:cs typeface="Lato"/>
              <a:sym typeface="Lato"/>
            </a:endParaRPr>
          </a:p>
          <a:p>
            <a:pPr indent="0" lvl="0" marL="0" marR="0" rtl="0" algn="l">
              <a:spcBef>
                <a:spcPts val="600"/>
              </a:spcBef>
              <a:spcAft>
                <a:spcPts val="0"/>
              </a:spcAft>
              <a:buNone/>
            </a:pPr>
            <a:r>
              <a:rPr b="0" i="0" lang="en" sz="1700" u="none" cap="none" strike="noStrike">
                <a:solidFill>
                  <a:srgbClr val="274E13"/>
                </a:solidFill>
                <a:latin typeface="Lato"/>
                <a:ea typeface="Lato"/>
                <a:cs typeface="Lato"/>
                <a:sym typeface="Lato"/>
              </a:rPr>
              <a:t>·  </a:t>
            </a:r>
            <a:r>
              <a:rPr lang="en" sz="1700">
                <a:solidFill>
                  <a:srgbClr val="274E13"/>
                </a:solidFill>
                <a:latin typeface="Lato"/>
                <a:ea typeface="Lato"/>
                <a:cs typeface="Lato"/>
                <a:sym typeface="Lato"/>
              </a:rPr>
              <a:t>Documents go back to early 2000s</a:t>
            </a:r>
            <a:endParaRPr sz="1700">
              <a:solidFill>
                <a:srgbClr val="274E13"/>
              </a:solidFill>
            </a:endParaRPr>
          </a:p>
        </p:txBody>
      </p:sp>
      <p:sp>
        <p:nvSpPr>
          <p:cNvPr id="233" name="Google Shape;233;p40"/>
          <p:cNvSpPr/>
          <p:nvPr/>
        </p:nvSpPr>
        <p:spPr>
          <a:xfrm>
            <a:off x="4846322" y="1110993"/>
            <a:ext cx="3996000" cy="3733800"/>
          </a:xfrm>
          <a:prstGeom prst="rect">
            <a:avLst/>
          </a:prstGeom>
          <a:solidFill>
            <a:srgbClr val="FFEBEE"/>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234" name="Google Shape;234;p40"/>
          <p:cNvSpPr/>
          <p:nvPr/>
        </p:nvSpPr>
        <p:spPr>
          <a:xfrm>
            <a:off x="4846322" y="1110993"/>
            <a:ext cx="63900" cy="3733800"/>
          </a:xfrm>
          <a:prstGeom prst="rect">
            <a:avLst/>
          </a:prstGeom>
          <a:solidFill>
            <a:srgbClr val="C62828"/>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235" name="Google Shape;235;p40"/>
          <p:cNvSpPr txBox="1"/>
          <p:nvPr/>
        </p:nvSpPr>
        <p:spPr>
          <a:xfrm>
            <a:off x="5047490" y="1209469"/>
            <a:ext cx="36120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C62828"/>
                </a:solidFill>
                <a:latin typeface="Lato"/>
                <a:ea typeface="Lato"/>
                <a:cs typeface="Lato"/>
                <a:sym typeface="Lato"/>
              </a:rPr>
              <a:t>❌  What’s missing</a:t>
            </a:r>
            <a:endParaRPr sz="1700"/>
          </a:p>
        </p:txBody>
      </p:sp>
      <p:sp>
        <p:nvSpPr>
          <p:cNvPr id="236" name="Google Shape;236;p40"/>
          <p:cNvSpPr txBox="1"/>
          <p:nvPr/>
        </p:nvSpPr>
        <p:spPr>
          <a:xfrm>
            <a:off x="5047490" y="1603372"/>
            <a:ext cx="3612000" cy="3093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700" u="none" cap="none" strike="noStrike">
                <a:solidFill>
                  <a:srgbClr val="C62828"/>
                </a:solidFill>
                <a:latin typeface="Lato"/>
                <a:ea typeface="Lato"/>
                <a:cs typeface="Lato"/>
                <a:sym typeface="Lato"/>
              </a:rPr>
              <a:t>·  No structured database</a:t>
            </a:r>
            <a:endParaRPr b="0" i="0" sz="1700" u="none" cap="none" strike="noStrike">
              <a:solidFill>
                <a:srgbClr val="C62828"/>
              </a:solidFill>
              <a:latin typeface="Lato"/>
              <a:ea typeface="Lato"/>
              <a:cs typeface="Lato"/>
              <a:sym typeface="Lato"/>
            </a:endParaRPr>
          </a:p>
          <a:p>
            <a:pPr indent="0" lvl="0" marL="0" marR="0" rtl="0" algn="l">
              <a:spcBef>
                <a:spcPts val="0"/>
              </a:spcBef>
              <a:spcAft>
                <a:spcPts val="0"/>
              </a:spcAft>
              <a:buNone/>
            </a:pPr>
            <a:r>
              <a:t/>
            </a:r>
            <a:endParaRPr sz="1700">
              <a:solidFill>
                <a:srgbClr val="C62828"/>
              </a:solidFill>
              <a:latin typeface="Lato"/>
              <a:ea typeface="Lato"/>
              <a:cs typeface="Lato"/>
              <a:sym typeface="Lato"/>
            </a:endParaRPr>
          </a:p>
          <a:p>
            <a:pPr indent="0" lvl="0" marL="0" marR="0" rtl="0" algn="l">
              <a:spcBef>
                <a:spcPts val="600"/>
              </a:spcBef>
              <a:spcAft>
                <a:spcPts val="0"/>
              </a:spcAft>
              <a:buNone/>
            </a:pPr>
            <a:r>
              <a:rPr b="0" i="0" lang="en" sz="1700" u="none" cap="none" strike="noStrike">
                <a:solidFill>
                  <a:srgbClr val="C62828"/>
                </a:solidFill>
                <a:latin typeface="Lato"/>
                <a:ea typeface="Lato"/>
                <a:cs typeface="Lato"/>
                <a:sym typeface="Lato"/>
              </a:rPr>
              <a:t>·  No search across resolutions</a:t>
            </a:r>
            <a:endParaRPr b="0" i="0" sz="1700" u="none" cap="none" strike="noStrike">
              <a:solidFill>
                <a:srgbClr val="C62828"/>
              </a:solidFill>
              <a:latin typeface="Lato"/>
              <a:ea typeface="Lato"/>
              <a:cs typeface="Lato"/>
              <a:sym typeface="Lato"/>
            </a:endParaRPr>
          </a:p>
          <a:p>
            <a:pPr indent="0" lvl="0" marL="0" marR="0" rtl="0" algn="l">
              <a:spcBef>
                <a:spcPts val="600"/>
              </a:spcBef>
              <a:spcAft>
                <a:spcPts val="0"/>
              </a:spcAft>
              <a:buNone/>
            </a:pPr>
            <a:r>
              <a:t/>
            </a:r>
            <a:endParaRPr sz="1700">
              <a:solidFill>
                <a:srgbClr val="C62828"/>
              </a:solidFill>
              <a:latin typeface="Lato"/>
              <a:ea typeface="Lato"/>
              <a:cs typeface="Lato"/>
              <a:sym typeface="Lato"/>
            </a:endParaRPr>
          </a:p>
          <a:p>
            <a:pPr indent="0" lvl="0" marL="0" marR="0" rtl="0" algn="l">
              <a:spcBef>
                <a:spcPts val="600"/>
              </a:spcBef>
              <a:spcAft>
                <a:spcPts val="0"/>
              </a:spcAft>
              <a:buNone/>
            </a:pPr>
            <a:r>
              <a:rPr b="0" i="0" lang="en" sz="1700" u="none" cap="none" strike="noStrike">
                <a:solidFill>
                  <a:srgbClr val="C62828"/>
                </a:solidFill>
                <a:latin typeface="Lato"/>
                <a:ea typeface="Lato"/>
                <a:cs typeface="Lato"/>
                <a:sym typeface="Lato"/>
              </a:rPr>
              <a:t>·  No way to track a</a:t>
            </a:r>
            <a:r>
              <a:rPr lang="en" sz="1700">
                <a:solidFill>
                  <a:srgbClr val="C62828"/>
                </a:solidFill>
                <a:latin typeface="Lato"/>
                <a:ea typeface="Lato"/>
                <a:cs typeface="Lato"/>
                <a:sym typeface="Lato"/>
              </a:rPr>
              <a:t> topic or location</a:t>
            </a:r>
            <a:br>
              <a:rPr b="0" i="0" lang="en" sz="1700" u="none" cap="none" strike="noStrike">
                <a:solidFill>
                  <a:srgbClr val="C62828"/>
                </a:solidFill>
                <a:latin typeface="Lato"/>
                <a:ea typeface="Lato"/>
                <a:cs typeface="Lato"/>
                <a:sym typeface="Lato"/>
              </a:rPr>
            </a:br>
            <a:r>
              <a:rPr b="0" i="0" lang="en" sz="1700" u="none" cap="none" strike="noStrike">
                <a:solidFill>
                  <a:srgbClr val="C62828"/>
                </a:solidFill>
                <a:latin typeface="Lato"/>
                <a:ea typeface="Lato"/>
                <a:cs typeface="Lato"/>
                <a:sym typeface="Lato"/>
              </a:rPr>
              <a:t>      across 20 years of minutes</a:t>
            </a:r>
            <a:endParaRPr b="0" i="0" sz="1700" u="none" cap="none" strike="noStrike">
              <a:solidFill>
                <a:srgbClr val="C62828"/>
              </a:solidFill>
              <a:latin typeface="Lato"/>
              <a:ea typeface="Lato"/>
              <a:cs typeface="Lato"/>
              <a:sym typeface="Lato"/>
            </a:endParaRPr>
          </a:p>
          <a:p>
            <a:pPr indent="0" lvl="0" marL="0" marR="0" rtl="0" algn="l">
              <a:spcBef>
                <a:spcPts val="600"/>
              </a:spcBef>
              <a:spcAft>
                <a:spcPts val="0"/>
              </a:spcAft>
              <a:buNone/>
            </a:pPr>
            <a:r>
              <a:t/>
            </a:r>
            <a:endParaRPr sz="1700">
              <a:solidFill>
                <a:srgbClr val="C62828"/>
              </a:solidFill>
              <a:latin typeface="Lato"/>
              <a:ea typeface="Lato"/>
              <a:cs typeface="Lato"/>
              <a:sym typeface="Lato"/>
            </a:endParaRPr>
          </a:p>
          <a:p>
            <a:pPr indent="0" lvl="0" marL="0" marR="0" rtl="0" algn="l">
              <a:spcBef>
                <a:spcPts val="600"/>
              </a:spcBef>
              <a:spcAft>
                <a:spcPts val="0"/>
              </a:spcAft>
              <a:buNone/>
            </a:pPr>
            <a:r>
              <a:rPr b="0" i="0" lang="en" sz="1700" u="none" cap="none" strike="noStrike">
                <a:solidFill>
                  <a:srgbClr val="C62828"/>
                </a:solidFill>
                <a:latin typeface="Lato"/>
                <a:ea typeface="Lato"/>
                <a:cs typeface="Lato"/>
                <a:sym typeface="Lato"/>
              </a:rPr>
              <a:t>·  </a:t>
            </a:r>
            <a:r>
              <a:rPr lang="en" sz="1700">
                <a:solidFill>
                  <a:srgbClr val="C62828"/>
                </a:solidFill>
                <a:latin typeface="Lato"/>
                <a:ea typeface="Lato"/>
                <a:cs typeface="Lato"/>
                <a:sym typeface="Lato"/>
              </a:rPr>
              <a:t>S</a:t>
            </a:r>
            <a:r>
              <a:rPr b="0" i="0" lang="en" sz="1700" u="none" cap="none" strike="noStrike">
                <a:solidFill>
                  <a:srgbClr val="C62828"/>
                </a:solidFill>
                <a:latin typeface="Lato"/>
                <a:ea typeface="Lato"/>
                <a:cs typeface="Lato"/>
                <a:sym typeface="Lato"/>
              </a:rPr>
              <a:t>iloed PDFs</a:t>
            </a:r>
            <a:r>
              <a:rPr lang="en" sz="1700">
                <a:solidFill>
                  <a:srgbClr val="C62828"/>
                </a:solidFill>
                <a:latin typeface="Lato"/>
                <a:ea typeface="Lato"/>
                <a:cs typeface="Lato"/>
                <a:sym typeface="Lato"/>
              </a:rPr>
              <a:t>, Word documents, or HTML pages with no consistent formatting or file types</a:t>
            </a:r>
            <a:endParaRPr sz="17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0" name="Shape 240"/>
        <p:cNvGrpSpPr/>
        <p:nvPr/>
      </p:nvGrpSpPr>
      <p:grpSpPr>
        <a:xfrm>
          <a:off x="0" y="0"/>
          <a:ext cx="0" cy="0"/>
          <a:chOff x="0" y="0"/>
          <a:chExt cx="0" cy="0"/>
        </a:xfrm>
      </p:grpSpPr>
      <p:sp>
        <p:nvSpPr>
          <p:cNvPr id="241" name="Google Shape;241;p41"/>
          <p:cNvSpPr txBox="1"/>
          <p:nvPr/>
        </p:nvSpPr>
        <p:spPr>
          <a:xfrm>
            <a:off x="301752" y="137160"/>
            <a:ext cx="7772400" cy="477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2500" u="none" cap="none" strike="noStrike">
                <a:solidFill>
                  <a:srgbClr val="212121"/>
                </a:solidFill>
                <a:latin typeface="Lato"/>
                <a:ea typeface="Lato"/>
                <a:cs typeface="Lato"/>
                <a:sym typeface="Lato"/>
              </a:rPr>
              <a:t>What Is a Resolution?</a:t>
            </a:r>
            <a:endParaRPr sz="1700"/>
          </a:p>
        </p:txBody>
      </p:sp>
      <p:sp>
        <p:nvSpPr>
          <p:cNvPr id="242" name="Google Shape;242;p41"/>
          <p:cNvSpPr/>
          <p:nvPr/>
        </p:nvSpPr>
        <p:spPr>
          <a:xfrm>
            <a:off x="0" y="630936"/>
            <a:ext cx="9144000" cy="309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100" u="none" cap="none" strike="noStrike">
              <a:solidFill>
                <a:schemeClr val="dk1"/>
              </a:solidFill>
              <a:latin typeface="Calibri"/>
              <a:ea typeface="Calibri"/>
              <a:cs typeface="Calibri"/>
              <a:sym typeface="Calibri"/>
            </a:endParaRPr>
          </a:p>
        </p:txBody>
      </p:sp>
      <p:sp>
        <p:nvSpPr>
          <p:cNvPr id="243" name="Google Shape;243;p41"/>
          <p:cNvSpPr txBox="1"/>
          <p:nvPr/>
        </p:nvSpPr>
        <p:spPr>
          <a:xfrm>
            <a:off x="301750" y="740662"/>
            <a:ext cx="85404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800" u="none" cap="none" strike="noStrike">
                <a:solidFill>
                  <a:srgbClr val="304D80"/>
                </a:solidFill>
                <a:latin typeface="Lato"/>
                <a:ea typeface="Lato"/>
                <a:cs typeface="Lato"/>
                <a:sym typeface="Lato"/>
              </a:rPr>
              <a:t>Resolutions are official, written, public positions on a local issue.</a:t>
            </a:r>
            <a:endParaRPr sz="1800"/>
          </a:p>
        </p:txBody>
      </p:sp>
      <p:sp>
        <p:nvSpPr>
          <p:cNvPr id="244" name="Google Shape;244;p41"/>
          <p:cNvSpPr/>
          <p:nvPr/>
        </p:nvSpPr>
        <p:spPr>
          <a:xfrm>
            <a:off x="301750" y="1215061"/>
            <a:ext cx="4983600" cy="36039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100" u="none" cap="none" strike="noStrike">
              <a:solidFill>
                <a:schemeClr val="dk1"/>
              </a:solidFill>
              <a:latin typeface="Calibri"/>
              <a:ea typeface="Calibri"/>
              <a:cs typeface="Calibri"/>
              <a:sym typeface="Calibri"/>
            </a:endParaRPr>
          </a:p>
        </p:txBody>
      </p:sp>
      <p:sp>
        <p:nvSpPr>
          <p:cNvPr id="245" name="Google Shape;245;p41"/>
          <p:cNvSpPr txBox="1"/>
          <p:nvPr/>
        </p:nvSpPr>
        <p:spPr>
          <a:xfrm>
            <a:off x="484630" y="1324537"/>
            <a:ext cx="46635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chemeClr val="dk1"/>
                </a:solidFill>
                <a:latin typeface="Lato"/>
                <a:ea typeface="Lato"/>
                <a:cs typeface="Lato"/>
                <a:sym typeface="Lato"/>
              </a:rPr>
              <a:t>Standard resolution format:</a:t>
            </a:r>
            <a:endParaRPr sz="2000">
              <a:solidFill>
                <a:schemeClr val="dk1"/>
              </a:solidFill>
            </a:endParaRPr>
          </a:p>
        </p:txBody>
      </p:sp>
      <p:sp>
        <p:nvSpPr>
          <p:cNvPr id="246" name="Google Shape;246;p41"/>
          <p:cNvSpPr txBox="1"/>
          <p:nvPr/>
        </p:nvSpPr>
        <p:spPr>
          <a:xfrm>
            <a:off x="484630" y="1689460"/>
            <a:ext cx="4663500" cy="2475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600" u="none" cap="none" strike="noStrike">
                <a:solidFill>
                  <a:srgbClr val="4285F4"/>
                </a:solidFill>
                <a:latin typeface="Roboto Mono"/>
                <a:ea typeface="Roboto Mono"/>
                <a:cs typeface="Roboto Mono"/>
                <a:sym typeface="Roboto Mono"/>
              </a:rPr>
              <a:t>TITLE:      One-sentence summary</a:t>
            </a:r>
            <a:endParaRPr sz="1800"/>
          </a:p>
          <a:p>
            <a:pPr indent="0" lvl="0" marL="0" marR="0" rtl="0" algn="l">
              <a:spcBef>
                <a:spcPts val="0"/>
              </a:spcBef>
              <a:spcAft>
                <a:spcPts val="0"/>
              </a:spcAft>
              <a:buNone/>
            </a:pPr>
            <a:r>
              <a:t/>
            </a:r>
            <a:endParaRPr b="1" sz="1600">
              <a:solidFill>
                <a:srgbClr val="4285F4"/>
              </a:solidFill>
              <a:latin typeface="Roboto Mono"/>
              <a:ea typeface="Roboto Mono"/>
              <a:cs typeface="Roboto Mono"/>
              <a:sym typeface="Roboto Mono"/>
            </a:endParaRPr>
          </a:p>
          <a:p>
            <a:pPr indent="0" lvl="0" marL="0" marR="0" rtl="0" algn="l">
              <a:spcBef>
                <a:spcPts val="0"/>
              </a:spcBef>
              <a:spcAft>
                <a:spcPts val="0"/>
              </a:spcAft>
              <a:buNone/>
            </a:pPr>
            <a:r>
              <a:t/>
            </a:r>
            <a:endParaRPr b="1" sz="1600">
              <a:solidFill>
                <a:srgbClr val="4285F4"/>
              </a:solidFill>
              <a:latin typeface="Roboto Mono"/>
              <a:ea typeface="Roboto Mono"/>
              <a:cs typeface="Roboto Mono"/>
              <a:sym typeface="Roboto Mono"/>
            </a:endParaRPr>
          </a:p>
          <a:p>
            <a:pPr indent="0" lvl="0" marL="0" marR="0" rtl="0" algn="l">
              <a:spcBef>
                <a:spcPts val="400"/>
              </a:spcBef>
              <a:spcAft>
                <a:spcPts val="0"/>
              </a:spcAft>
              <a:buNone/>
            </a:pPr>
            <a:r>
              <a:rPr b="0" i="0" lang="en" sz="1600" u="none" cap="none" strike="noStrike">
                <a:solidFill>
                  <a:srgbClr val="212121"/>
                </a:solidFill>
                <a:latin typeface="Roboto Mono"/>
                <a:ea typeface="Roboto Mono"/>
                <a:cs typeface="Roboto Mono"/>
                <a:sym typeface="Roboto Mono"/>
              </a:rPr>
              <a:t>WHEREAS,  [context and reasoning]...</a:t>
            </a:r>
            <a:endParaRPr sz="1800"/>
          </a:p>
          <a:p>
            <a:pPr indent="0" lvl="0" marL="0" marR="0" rtl="0" algn="l">
              <a:spcBef>
                <a:spcPts val="300"/>
              </a:spcBef>
              <a:spcAft>
                <a:spcPts val="0"/>
              </a:spcAft>
              <a:buNone/>
            </a:pPr>
            <a:r>
              <a:rPr b="0" i="0" lang="en" sz="1600" u="none" cap="none" strike="noStrike">
                <a:solidFill>
                  <a:srgbClr val="212121"/>
                </a:solidFill>
                <a:latin typeface="Roboto Mono"/>
                <a:ea typeface="Roboto Mono"/>
                <a:cs typeface="Roboto Mono"/>
                <a:sym typeface="Roboto Mono"/>
              </a:rPr>
              <a:t>WHEREAS,  [additional context]...</a:t>
            </a:r>
            <a:endParaRPr sz="1800"/>
          </a:p>
          <a:p>
            <a:pPr indent="0" lvl="0" marL="0" marR="0" rtl="0" algn="l">
              <a:spcBef>
                <a:spcPts val="0"/>
              </a:spcBef>
              <a:spcAft>
                <a:spcPts val="0"/>
              </a:spcAft>
              <a:buNone/>
            </a:pPr>
            <a:r>
              <a:t/>
            </a:r>
            <a:endParaRPr sz="1600">
              <a:solidFill>
                <a:srgbClr val="212121"/>
              </a:solidFill>
              <a:latin typeface="Roboto Mono"/>
              <a:ea typeface="Roboto Mono"/>
              <a:cs typeface="Roboto Mono"/>
              <a:sym typeface="Roboto Mono"/>
            </a:endParaRPr>
          </a:p>
          <a:p>
            <a:pPr indent="0" lvl="0" marL="0" marR="0" rtl="0" algn="l">
              <a:spcBef>
                <a:spcPts val="0"/>
              </a:spcBef>
              <a:spcAft>
                <a:spcPts val="0"/>
              </a:spcAft>
              <a:buNone/>
            </a:pPr>
            <a:r>
              <a:t/>
            </a:r>
            <a:endParaRPr sz="1600">
              <a:solidFill>
                <a:srgbClr val="212121"/>
              </a:solidFill>
              <a:latin typeface="Roboto Mono"/>
              <a:ea typeface="Roboto Mono"/>
              <a:cs typeface="Roboto Mono"/>
              <a:sym typeface="Roboto Mono"/>
            </a:endParaRPr>
          </a:p>
          <a:p>
            <a:pPr indent="0" lvl="0" marL="0" marR="0" rtl="0" algn="l">
              <a:spcBef>
                <a:spcPts val="600"/>
              </a:spcBef>
              <a:spcAft>
                <a:spcPts val="0"/>
              </a:spcAft>
              <a:buNone/>
            </a:pPr>
            <a:r>
              <a:rPr b="1" i="0" lang="en" sz="1600" u="none" cap="none" strike="noStrike">
                <a:solidFill>
                  <a:srgbClr val="7C3AED"/>
                </a:solidFill>
                <a:latin typeface="Roboto Mono"/>
                <a:ea typeface="Roboto Mono"/>
                <a:cs typeface="Roboto Mono"/>
                <a:sym typeface="Roboto Mono"/>
              </a:rPr>
              <a:t>THEREFORE, BE IT RESOLVED,</a:t>
            </a:r>
            <a:endParaRPr sz="1800"/>
          </a:p>
          <a:p>
            <a:pPr indent="0" lvl="0" marL="0" marR="0" rtl="0" algn="l">
              <a:spcBef>
                <a:spcPts val="0"/>
              </a:spcBef>
              <a:spcAft>
                <a:spcPts val="0"/>
              </a:spcAft>
              <a:buNone/>
            </a:pPr>
            <a:r>
              <a:rPr b="0" i="0" lang="en" sz="1600" u="none" cap="none" strike="noStrike">
                <a:solidFill>
                  <a:srgbClr val="7C3AED"/>
                </a:solidFill>
                <a:latin typeface="Roboto Mono"/>
                <a:ea typeface="Roboto Mono"/>
                <a:cs typeface="Roboto Mono"/>
                <a:sym typeface="Roboto Mono"/>
              </a:rPr>
              <a:t>  that Community Board 3 [action]...</a:t>
            </a:r>
            <a:endParaRPr sz="1800"/>
          </a:p>
        </p:txBody>
      </p:sp>
      <p:sp>
        <p:nvSpPr>
          <p:cNvPr id="247" name="Google Shape;247;p41"/>
          <p:cNvSpPr txBox="1"/>
          <p:nvPr/>
        </p:nvSpPr>
        <p:spPr>
          <a:xfrm>
            <a:off x="5532122" y="1215061"/>
            <a:ext cx="3337500" cy="384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1900">
                <a:solidFill>
                  <a:srgbClr val="4285F4"/>
                </a:solidFill>
                <a:latin typeface="Lato"/>
                <a:ea typeface="Lato"/>
                <a:cs typeface="Lato"/>
                <a:sym typeface="Lato"/>
              </a:rPr>
              <a:t>Community Boards</a:t>
            </a:r>
            <a:r>
              <a:rPr b="1" i="0" lang="en" sz="1900" u="none" cap="none" strike="noStrike">
                <a:solidFill>
                  <a:srgbClr val="4285F4"/>
                </a:solidFill>
                <a:latin typeface="Lato"/>
                <a:ea typeface="Lato"/>
                <a:cs typeface="Lato"/>
                <a:sym typeface="Lato"/>
              </a:rPr>
              <a:t> vote on:</a:t>
            </a:r>
            <a:endParaRPr sz="1900"/>
          </a:p>
        </p:txBody>
      </p:sp>
      <p:sp>
        <p:nvSpPr>
          <p:cNvPr id="248" name="Google Shape;248;p41"/>
          <p:cNvSpPr txBox="1"/>
          <p:nvPr/>
        </p:nvSpPr>
        <p:spPr>
          <a:xfrm>
            <a:off x="5532122" y="1652967"/>
            <a:ext cx="3337500" cy="2339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800" u="none" cap="none" strike="noStrike">
                <a:solidFill>
                  <a:srgbClr val="304D80"/>
                </a:solidFill>
                <a:latin typeface="Lato"/>
                <a:ea typeface="Lato"/>
                <a:cs typeface="Lato"/>
                <a:sym typeface="Lato"/>
              </a:rPr>
              <a:t>·  Bar &amp; restaurant liquor licenses</a:t>
            </a:r>
            <a:endParaRPr sz="1900"/>
          </a:p>
          <a:p>
            <a:pPr indent="0" lvl="0" marL="0" marR="0" rtl="0" algn="l">
              <a:spcBef>
                <a:spcPts val="600"/>
              </a:spcBef>
              <a:spcAft>
                <a:spcPts val="0"/>
              </a:spcAft>
              <a:buNone/>
            </a:pPr>
            <a:r>
              <a:rPr b="0" i="0" lang="en" sz="1800" u="none" cap="none" strike="noStrike">
                <a:solidFill>
                  <a:srgbClr val="304D80"/>
                </a:solidFill>
                <a:latin typeface="Lato"/>
                <a:ea typeface="Lato"/>
                <a:cs typeface="Lato"/>
                <a:sym typeface="Lato"/>
              </a:rPr>
              <a:t>·  Traffic safety improvements</a:t>
            </a:r>
            <a:endParaRPr sz="1900"/>
          </a:p>
          <a:p>
            <a:pPr indent="0" lvl="0" marL="0" marR="0" rtl="0" algn="l">
              <a:spcBef>
                <a:spcPts val="600"/>
              </a:spcBef>
              <a:spcAft>
                <a:spcPts val="0"/>
              </a:spcAft>
              <a:buNone/>
            </a:pPr>
            <a:r>
              <a:rPr b="0" i="0" lang="en" sz="1800" u="none" cap="none" strike="noStrike">
                <a:solidFill>
                  <a:srgbClr val="304D80"/>
                </a:solidFill>
                <a:latin typeface="Lato"/>
                <a:ea typeface="Lato"/>
                <a:cs typeface="Lato"/>
                <a:sym typeface="Lato"/>
              </a:rPr>
              <a:t>·  Real estate developments</a:t>
            </a:r>
            <a:endParaRPr sz="1900"/>
          </a:p>
          <a:p>
            <a:pPr indent="0" lvl="0" marL="0" marR="0" rtl="0" algn="l">
              <a:spcBef>
                <a:spcPts val="600"/>
              </a:spcBef>
              <a:spcAft>
                <a:spcPts val="0"/>
              </a:spcAft>
              <a:buNone/>
            </a:pPr>
            <a:r>
              <a:rPr b="0" i="0" lang="en" sz="1800" u="none" cap="none" strike="noStrike">
                <a:solidFill>
                  <a:srgbClr val="304D80"/>
                </a:solidFill>
                <a:latin typeface="Lato"/>
                <a:ea typeface="Lato"/>
                <a:cs typeface="Lato"/>
                <a:sym typeface="Lato"/>
              </a:rPr>
              <a:t>·  City agency requests</a:t>
            </a:r>
            <a:br>
              <a:rPr b="0" i="0" lang="en" sz="1800" u="none" cap="none" strike="noStrike">
                <a:solidFill>
                  <a:srgbClr val="304D80"/>
                </a:solidFill>
                <a:latin typeface="Lato"/>
                <a:ea typeface="Lato"/>
                <a:cs typeface="Lato"/>
                <a:sym typeface="Lato"/>
              </a:rPr>
            </a:br>
            <a:r>
              <a:rPr b="0" i="0" lang="en" sz="1800" u="none" cap="none" strike="noStrike">
                <a:solidFill>
                  <a:srgbClr val="304D80"/>
                </a:solidFill>
                <a:latin typeface="Lato"/>
                <a:ea typeface="Lato"/>
                <a:cs typeface="Lato"/>
                <a:sym typeface="Lato"/>
              </a:rPr>
              <a:t>      (repaving, tree planting…)</a:t>
            </a:r>
            <a:endParaRPr sz="1900"/>
          </a:p>
          <a:p>
            <a:pPr indent="0" lvl="0" marL="0" marR="0" rtl="0" algn="l">
              <a:spcBef>
                <a:spcPts val="600"/>
              </a:spcBef>
              <a:spcAft>
                <a:spcPts val="0"/>
              </a:spcAft>
              <a:buNone/>
            </a:pPr>
            <a:r>
              <a:rPr b="0" i="0" lang="en" sz="1800" u="none" cap="none" strike="noStrike">
                <a:solidFill>
                  <a:srgbClr val="304D80"/>
                </a:solidFill>
                <a:latin typeface="Lato"/>
                <a:ea typeface="Lato"/>
                <a:cs typeface="Lato"/>
                <a:sym typeface="Lato"/>
              </a:rPr>
              <a:t>·  City-wide policy positions</a:t>
            </a:r>
            <a:endParaRPr sz="19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pic>
        <p:nvPicPr>
          <p:cNvPr id="253" name="Google Shape;253;p42"/>
          <p:cNvPicPr preferRelativeResize="0"/>
          <p:nvPr/>
        </p:nvPicPr>
        <p:blipFill>
          <a:blip r:embed="rId3">
            <a:alphaModFix/>
          </a:blip>
          <a:stretch>
            <a:fillRect/>
          </a:stretch>
        </p:blipFill>
        <p:spPr>
          <a:xfrm>
            <a:off x="365650" y="852699"/>
            <a:ext cx="3187860" cy="3240788"/>
          </a:xfrm>
          <a:prstGeom prst="rect">
            <a:avLst/>
          </a:prstGeom>
          <a:noFill/>
          <a:ln cap="flat" cmpd="sng" w="38100">
            <a:solidFill>
              <a:srgbClr val="00E09D"/>
            </a:solidFill>
            <a:prstDash val="solid"/>
            <a:round/>
            <a:headEnd len="sm" w="sm" type="none"/>
            <a:tailEnd len="sm" w="sm" type="none"/>
          </a:ln>
        </p:spPr>
      </p:pic>
      <p:sp>
        <p:nvSpPr>
          <p:cNvPr id="254" name="Google Shape;254;p42"/>
          <p:cNvSpPr txBox="1"/>
          <p:nvPr/>
        </p:nvSpPr>
        <p:spPr>
          <a:xfrm>
            <a:off x="4650125" y="1202325"/>
            <a:ext cx="4192200" cy="23736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b="1" lang="en" sz="1800">
                <a:latin typeface="Lato"/>
                <a:ea typeface="Lato"/>
                <a:cs typeface="Lato"/>
                <a:sym typeface="Lato"/>
              </a:rPr>
              <a:t>Table from the Office of the Manhattan Borough President</a:t>
            </a:r>
            <a:endParaRPr b="1" sz="1800">
              <a:latin typeface="Lato"/>
              <a:ea typeface="Lato"/>
              <a:cs typeface="Lato"/>
              <a:sym typeface="Lato"/>
            </a:endParaRPr>
          </a:p>
          <a:p>
            <a:pPr indent="0" lvl="0" marL="0" marR="0" rtl="0" algn="ctr">
              <a:lnSpc>
                <a:spcPct val="115000"/>
              </a:lnSpc>
              <a:spcBef>
                <a:spcPts val="0"/>
              </a:spcBef>
              <a:spcAft>
                <a:spcPts val="0"/>
              </a:spcAft>
              <a:buNone/>
            </a:pPr>
            <a:r>
              <a:t/>
            </a:r>
            <a:endParaRPr sz="1800">
              <a:latin typeface="Lato"/>
              <a:ea typeface="Lato"/>
              <a:cs typeface="Lato"/>
              <a:sym typeface="Lato"/>
            </a:endParaRPr>
          </a:p>
          <a:p>
            <a:pPr indent="0" lvl="0" marL="0" marR="0" rtl="0" algn="ctr">
              <a:lnSpc>
                <a:spcPct val="115000"/>
              </a:lnSpc>
              <a:spcBef>
                <a:spcPts val="0"/>
              </a:spcBef>
              <a:spcAft>
                <a:spcPts val="0"/>
              </a:spcAft>
              <a:buNone/>
            </a:pPr>
            <a:r>
              <a:rPr lang="en" sz="1800">
                <a:latin typeface="Lato"/>
                <a:ea typeface="Lato"/>
                <a:cs typeface="Lato"/>
                <a:sym typeface="Lato"/>
              </a:rPr>
              <a:t>Community Board member term limits begin in 2027 - is local government prepared for the significant loss of institutional knowledge?</a:t>
            </a:r>
            <a:endParaRPr sz="1800">
              <a:latin typeface="Lato"/>
              <a:ea typeface="Lato"/>
              <a:cs typeface="Lato"/>
              <a:sym typeface="Lato"/>
            </a:endParaRPr>
          </a:p>
        </p:txBody>
      </p:sp>
      <p:sp>
        <p:nvSpPr>
          <p:cNvPr id="255" name="Google Shape;255;p42"/>
          <p:cNvSpPr txBox="1"/>
          <p:nvPr/>
        </p:nvSpPr>
        <p:spPr>
          <a:xfrm>
            <a:off x="230018" y="212498"/>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2200">
                <a:solidFill>
                  <a:srgbClr val="212121"/>
                </a:solidFill>
                <a:latin typeface="Lato"/>
                <a:ea typeface="Lato"/>
                <a:cs typeface="Lato"/>
                <a:sym typeface="Lato"/>
              </a:rPr>
              <a:t>Term Limits Are Coming</a:t>
            </a:r>
            <a:endParaRPr/>
          </a:p>
        </p:txBody>
      </p:sp>
      <p:sp>
        <p:nvSpPr>
          <p:cNvPr id="256" name="Google Shape;256;p42"/>
          <p:cNvSpPr/>
          <p:nvPr/>
        </p:nvSpPr>
        <p:spPr>
          <a:xfrm>
            <a:off x="0" y="630936"/>
            <a:ext cx="9144000" cy="309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57" name="Google Shape;257;p42"/>
          <p:cNvSpPr/>
          <p:nvPr/>
        </p:nvSpPr>
        <p:spPr>
          <a:xfrm>
            <a:off x="301802" y="4320540"/>
            <a:ext cx="8540400" cy="603600"/>
          </a:xfrm>
          <a:prstGeom prst="rect">
            <a:avLst/>
          </a:prstGeom>
          <a:solidFill>
            <a:srgbClr val="E8F0FE"/>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258" name="Google Shape;258;p42"/>
          <p:cNvSpPr txBox="1"/>
          <p:nvPr/>
        </p:nvSpPr>
        <p:spPr>
          <a:xfrm>
            <a:off x="448057" y="4429905"/>
            <a:ext cx="8247900" cy="384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1900" cap="none" strike="noStrike">
                <a:solidFill>
                  <a:srgbClr val="434343"/>
                </a:solidFill>
                <a:latin typeface="Lato"/>
                <a:ea typeface="Lato"/>
                <a:cs typeface="Lato"/>
                <a:sym typeface="Lato"/>
              </a:rPr>
              <a:t>This is </a:t>
            </a:r>
            <a:r>
              <a:rPr lang="en" sz="1900">
                <a:solidFill>
                  <a:srgbClr val="434343"/>
                </a:solidFill>
                <a:latin typeface="Lato"/>
                <a:ea typeface="Lato"/>
                <a:cs typeface="Lato"/>
                <a:sym typeface="Lato"/>
              </a:rPr>
              <a:t>a</a:t>
            </a:r>
            <a:r>
              <a:rPr i="0" lang="en" sz="1900" cap="none" strike="noStrike">
                <a:solidFill>
                  <a:srgbClr val="434343"/>
                </a:solidFill>
                <a:latin typeface="Lato"/>
                <a:ea typeface="Lato"/>
                <a:cs typeface="Lato"/>
                <a:sym typeface="Lato"/>
              </a:rPr>
              <a:t> problem </a:t>
            </a:r>
            <a:r>
              <a:rPr lang="en" sz="1900">
                <a:solidFill>
                  <a:srgbClr val="434343"/>
                </a:solidFill>
                <a:latin typeface="Lato"/>
                <a:ea typeface="Lato"/>
                <a:cs typeface="Lato"/>
                <a:sym typeface="Lato"/>
              </a:rPr>
              <a:t>Block Party</a:t>
            </a:r>
            <a:r>
              <a:rPr i="0" lang="en" sz="1900" cap="none" strike="noStrike">
                <a:solidFill>
                  <a:srgbClr val="434343"/>
                </a:solidFill>
                <a:latin typeface="Lato"/>
                <a:ea typeface="Lato"/>
                <a:cs typeface="Lato"/>
                <a:sym typeface="Lato"/>
              </a:rPr>
              <a:t> can help</a:t>
            </a:r>
            <a:r>
              <a:rPr lang="en" sz="1900">
                <a:solidFill>
                  <a:srgbClr val="434343"/>
                </a:solidFill>
                <a:latin typeface="Lato"/>
                <a:ea typeface="Lato"/>
                <a:cs typeface="Lato"/>
                <a:sym typeface="Lato"/>
              </a:rPr>
              <a:t> </a:t>
            </a:r>
            <a:r>
              <a:rPr i="0" lang="en" sz="1900" cap="none" strike="noStrike">
                <a:solidFill>
                  <a:srgbClr val="434343"/>
                </a:solidFill>
                <a:latin typeface="Lato"/>
                <a:ea typeface="Lato"/>
                <a:cs typeface="Lato"/>
                <a:sym typeface="Lato"/>
              </a:rPr>
              <a:t>solve</a:t>
            </a:r>
            <a:endParaRPr sz="1700">
              <a:solidFill>
                <a:srgbClr val="434343"/>
              </a:solidFill>
              <a:latin typeface="Lato"/>
              <a:ea typeface="Lato"/>
              <a:cs typeface="Lato"/>
              <a:sym typeface="Lato"/>
            </a:endParaRPr>
          </a:p>
        </p:txBody>
      </p:sp>
      <p:sp>
        <p:nvSpPr>
          <p:cNvPr id="259" name="Google Shape;259;p42"/>
          <p:cNvSpPr/>
          <p:nvPr/>
        </p:nvSpPr>
        <p:spPr>
          <a:xfrm>
            <a:off x="301752" y="4320540"/>
            <a:ext cx="63900" cy="603600"/>
          </a:xfrm>
          <a:prstGeom prst="rect">
            <a:avLst/>
          </a:prstGeom>
          <a:solidFill>
            <a:srgbClr val="00BBEA"/>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3" name="Shape 263"/>
        <p:cNvGrpSpPr/>
        <p:nvPr/>
      </p:nvGrpSpPr>
      <p:grpSpPr>
        <a:xfrm>
          <a:off x="0" y="0"/>
          <a:ext cx="0" cy="0"/>
          <a:chOff x="0" y="0"/>
          <a:chExt cx="0" cy="0"/>
        </a:xfrm>
      </p:grpSpPr>
      <p:sp>
        <p:nvSpPr>
          <p:cNvPr id="264" name="Google Shape;264;p43"/>
          <p:cNvSpPr txBox="1"/>
          <p:nvPr/>
        </p:nvSpPr>
        <p:spPr>
          <a:xfrm>
            <a:off x="301752" y="13716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2200">
                <a:solidFill>
                  <a:srgbClr val="212121"/>
                </a:solidFill>
                <a:latin typeface="Lato"/>
                <a:ea typeface="Lato"/>
                <a:cs typeface="Lato"/>
                <a:sym typeface="Lato"/>
              </a:rPr>
              <a:t>When Key Community Decisions Become More Accessible</a:t>
            </a:r>
            <a:endParaRPr/>
          </a:p>
        </p:txBody>
      </p:sp>
      <p:sp>
        <p:nvSpPr>
          <p:cNvPr id="265" name="Google Shape;265;p43"/>
          <p:cNvSpPr/>
          <p:nvPr/>
        </p:nvSpPr>
        <p:spPr>
          <a:xfrm>
            <a:off x="0" y="630936"/>
            <a:ext cx="9144000" cy="309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6" name="Google Shape;266;p43"/>
          <p:cNvSpPr/>
          <p:nvPr/>
        </p:nvSpPr>
        <p:spPr>
          <a:xfrm>
            <a:off x="210152" y="740664"/>
            <a:ext cx="2798100" cy="41835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267" name="Google Shape;267;p43"/>
          <p:cNvSpPr/>
          <p:nvPr/>
        </p:nvSpPr>
        <p:spPr>
          <a:xfrm>
            <a:off x="210152" y="740664"/>
            <a:ext cx="2798100" cy="562200"/>
          </a:xfrm>
          <a:prstGeom prst="rect">
            <a:avLst/>
          </a:prstGeom>
          <a:solidFill>
            <a:srgbClr val="00BBEA"/>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268" name="Google Shape;268;p43"/>
          <p:cNvSpPr txBox="1"/>
          <p:nvPr/>
        </p:nvSpPr>
        <p:spPr>
          <a:xfrm>
            <a:off x="319943" y="877066"/>
            <a:ext cx="25785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1700">
                <a:solidFill>
                  <a:srgbClr val="FFFFFF"/>
                </a:solidFill>
                <a:latin typeface="Lato"/>
                <a:ea typeface="Lato"/>
                <a:cs typeface="Lato"/>
                <a:sym typeface="Lato"/>
              </a:rPr>
              <a:t>A</a:t>
            </a:r>
            <a:r>
              <a:rPr b="1" i="0" lang="en" sz="1700" u="none" cap="none" strike="noStrike">
                <a:solidFill>
                  <a:srgbClr val="FFFFFF"/>
                </a:solidFill>
                <a:latin typeface="Lato"/>
                <a:ea typeface="Lato"/>
                <a:cs typeface="Lato"/>
                <a:sym typeface="Lato"/>
              </a:rPr>
              <a:t>nalytic</a:t>
            </a:r>
            <a:r>
              <a:rPr b="1" lang="en" sz="1700">
                <a:solidFill>
                  <a:srgbClr val="FFFFFF"/>
                </a:solidFill>
                <a:latin typeface="Lato"/>
                <a:ea typeface="Lato"/>
                <a:cs typeface="Lato"/>
                <a:sym typeface="Lato"/>
              </a:rPr>
              <a:t>s Opportunity</a:t>
            </a:r>
            <a:endParaRPr b="1" sz="1800">
              <a:latin typeface="Lato"/>
              <a:ea typeface="Lato"/>
              <a:cs typeface="Lato"/>
              <a:sym typeface="Lato"/>
            </a:endParaRPr>
          </a:p>
        </p:txBody>
      </p:sp>
      <p:sp>
        <p:nvSpPr>
          <p:cNvPr id="269" name="Google Shape;269;p43"/>
          <p:cNvSpPr txBox="1"/>
          <p:nvPr/>
        </p:nvSpPr>
        <p:spPr>
          <a:xfrm>
            <a:off x="210150" y="1357875"/>
            <a:ext cx="2798100" cy="2965500"/>
          </a:xfrm>
          <a:prstGeom prst="rect">
            <a:avLst/>
          </a:prstGeom>
          <a:noFill/>
          <a:ln>
            <a:noFill/>
          </a:ln>
        </p:spPr>
        <p:txBody>
          <a:bodyPr anchorCtr="0" anchor="t" bIns="45700" lIns="91425" spcFirstLastPara="1" rIns="91425" wrap="square" tIns="45700">
            <a:spAutoFit/>
          </a:bodyPr>
          <a:lstStyle/>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Search </a:t>
            </a:r>
            <a:r>
              <a:rPr lang="en" sz="1700">
                <a:solidFill>
                  <a:srgbClr val="304D80"/>
                </a:solidFill>
                <a:latin typeface="Lato"/>
                <a:ea typeface="Lato"/>
                <a:cs typeface="Lato"/>
                <a:sym typeface="Lato"/>
              </a:rPr>
              <a:t>thousands of </a:t>
            </a:r>
            <a:r>
              <a:rPr b="0" i="0" lang="en" sz="1700" u="none" cap="none" strike="noStrike">
                <a:solidFill>
                  <a:srgbClr val="304D80"/>
                </a:solidFill>
                <a:latin typeface="Lato"/>
                <a:ea typeface="Lato"/>
                <a:cs typeface="Lato"/>
                <a:sym typeface="Lato"/>
              </a:rPr>
              <a:t>resolutions by address,</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business name, or topic</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Track </a:t>
            </a:r>
            <a:r>
              <a:rPr lang="en" sz="1700">
                <a:solidFill>
                  <a:srgbClr val="304D80"/>
                </a:solidFill>
                <a:latin typeface="Lato"/>
                <a:ea typeface="Lato"/>
                <a:cs typeface="Lato"/>
                <a:sym typeface="Lato"/>
              </a:rPr>
              <a:t>a community board’s</a:t>
            </a:r>
            <a:r>
              <a:rPr b="0" i="0" lang="en" sz="1700" u="none" cap="none" strike="noStrike">
                <a:solidFill>
                  <a:srgbClr val="304D80"/>
                </a:solidFill>
                <a:latin typeface="Lato"/>
                <a:ea typeface="Lato"/>
                <a:cs typeface="Lato"/>
                <a:sym typeface="Lato"/>
              </a:rPr>
              <a:t> position on recurring issues over 20+ years</a:t>
            </a:r>
            <a:endParaRPr b="0" i="0" sz="1700" u="none" cap="none" strike="noStrike">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Identify patterns on</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controversial issues</a:t>
            </a:r>
            <a:endParaRPr sz="1800"/>
          </a:p>
        </p:txBody>
      </p:sp>
      <p:sp>
        <p:nvSpPr>
          <p:cNvPr id="270" name="Google Shape;270;p43"/>
          <p:cNvSpPr/>
          <p:nvPr/>
        </p:nvSpPr>
        <p:spPr>
          <a:xfrm>
            <a:off x="6117070" y="740664"/>
            <a:ext cx="2798100" cy="41835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271" name="Google Shape;271;p43"/>
          <p:cNvSpPr/>
          <p:nvPr/>
        </p:nvSpPr>
        <p:spPr>
          <a:xfrm>
            <a:off x="6098895" y="740664"/>
            <a:ext cx="2798100" cy="562200"/>
          </a:xfrm>
          <a:prstGeom prst="rect">
            <a:avLst/>
          </a:prstGeom>
          <a:solidFill>
            <a:srgbClr val="604CEF"/>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rtl="0" algn="l">
              <a:spcBef>
                <a:spcPts val="0"/>
              </a:spcBef>
              <a:spcAft>
                <a:spcPts val="0"/>
              </a:spcAft>
              <a:buClr>
                <a:schemeClr val="dk1"/>
              </a:buClr>
              <a:buFont typeface="Arial"/>
              <a:buNone/>
            </a:pPr>
            <a:r>
              <a:t/>
            </a:r>
            <a:endParaRPr b="0" i="0" sz="2200" u="none" cap="none" strike="noStrike">
              <a:solidFill>
                <a:schemeClr val="dk1"/>
              </a:solidFill>
              <a:latin typeface="Calibri"/>
              <a:ea typeface="Calibri"/>
              <a:cs typeface="Calibri"/>
              <a:sym typeface="Calibri"/>
            </a:endParaRPr>
          </a:p>
        </p:txBody>
      </p:sp>
      <p:sp>
        <p:nvSpPr>
          <p:cNvPr id="272" name="Google Shape;272;p43"/>
          <p:cNvSpPr txBox="1"/>
          <p:nvPr/>
        </p:nvSpPr>
        <p:spPr>
          <a:xfrm>
            <a:off x="3355936" y="877066"/>
            <a:ext cx="25785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FFFFFF"/>
                </a:solidFill>
                <a:latin typeface="Lato"/>
                <a:ea typeface="Lato"/>
                <a:cs typeface="Lato"/>
                <a:sym typeface="Lato"/>
              </a:rPr>
              <a:t>With NLP / </a:t>
            </a:r>
            <a:r>
              <a:rPr b="1" lang="en" sz="1700">
                <a:solidFill>
                  <a:srgbClr val="FFFFFF"/>
                </a:solidFill>
                <a:latin typeface="Lato"/>
                <a:ea typeface="Lato"/>
                <a:cs typeface="Lato"/>
                <a:sym typeface="Lato"/>
              </a:rPr>
              <a:t>E</a:t>
            </a:r>
            <a:r>
              <a:rPr b="1" i="0" lang="en" sz="1700" u="none" cap="none" strike="noStrike">
                <a:solidFill>
                  <a:srgbClr val="FFFFFF"/>
                </a:solidFill>
                <a:latin typeface="Lato"/>
                <a:ea typeface="Lato"/>
                <a:cs typeface="Lato"/>
                <a:sym typeface="Lato"/>
              </a:rPr>
              <a:t>mbeddings</a:t>
            </a:r>
            <a:endParaRPr sz="1800"/>
          </a:p>
        </p:txBody>
      </p:sp>
      <p:sp>
        <p:nvSpPr>
          <p:cNvPr id="273" name="Google Shape;273;p43"/>
          <p:cNvSpPr txBox="1"/>
          <p:nvPr/>
        </p:nvSpPr>
        <p:spPr>
          <a:xfrm>
            <a:off x="6098900" y="1381838"/>
            <a:ext cx="2816400" cy="3355500"/>
          </a:xfrm>
          <a:prstGeom prst="rect">
            <a:avLst/>
          </a:prstGeom>
          <a:noFill/>
          <a:ln>
            <a:noFill/>
          </a:ln>
        </p:spPr>
        <p:txBody>
          <a:bodyPr anchorCtr="0" anchor="t" bIns="45700" lIns="91425" spcFirstLastPara="1" rIns="91425" wrap="square" tIns="45700">
            <a:spAutoFit/>
          </a:bodyPr>
          <a:lstStyle/>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Semantic search: ‘Find all resolutions</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about outdoor dining</a:t>
            </a:r>
            <a:r>
              <a:rPr lang="en" sz="1700">
                <a:solidFill>
                  <a:srgbClr val="304D80"/>
                </a:solidFill>
                <a:latin typeface="Lato"/>
                <a:ea typeface="Lato"/>
                <a:cs typeface="Lato"/>
                <a:sym typeface="Lato"/>
              </a:rPr>
              <a:t>’</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lang="en" sz="1700">
                <a:solidFill>
                  <a:srgbClr val="304D80"/>
                </a:solidFill>
                <a:latin typeface="Lato"/>
                <a:ea typeface="Lato"/>
                <a:cs typeface="Lato"/>
                <a:sym typeface="Lato"/>
              </a:rPr>
              <a:t>C</a:t>
            </a:r>
            <a:r>
              <a:rPr b="0" i="0" lang="en" sz="1700" u="none" cap="none" strike="noStrike">
                <a:solidFill>
                  <a:srgbClr val="304D80"/>
                </a:solidFill>
                <a:latin typeface="Lato"/>
                <a:ea typeface="Lato"/>
                <a:cs typeface="Lato"/>
                <a:sym typeface="Lato"/>
              </a:rPr>
              <a:t>luster resolutions by topic or location</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Detect shifts in </a:t>
            </a:r>
            <a:r>
              <a:rPr lang="en" sz="1700">
                <a:solidFill>
                  <a:srgbClr val="304D80"/>
                </a:solidFill>
                <a:latin typeface="Lato"/>
                <a:ea typeface="Lato"/>
                <a:cs typeface="Lato"/>
                <a:sym typeface="Lato"/>
              </a:rPr>
              <a:t>sentiment and </a:t>
            </a:r>
            <a:r>
              <a:rPr b="0" i="0" lang="en" sz="1700" u="none" cap="none" strike="noStrike">
                <a:solidFill>
                  <a:srgbClr val="304D80"/>
                </a:solidFill>
                <a:latin typeface="Lato"/>
                <a:ea typeface="Lato"/>
                <a:cs typeface="Lato"/>
                <a:sym typeface="Lato"/>
              </a:rPr>
              <a:t>language</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over time</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Compare positions across</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community boards</a:t>
            </a:r>
            <a:endParaRPr sz="1800"/>
          </a:p>
        </p:txBody>
      </p:sp>
      <p:sp>
        <p:nvSpPr>
          <p:cNvPr id="274" name="Google Shape;274;p43"/>
          <p:cNvSpPr/>
          <p:nvPr/>
        </p:nvSpPr>
        <p:spPr>
          <a:xfrm>
            <a:off x="3163611" y="740664"/>
            <a:ext cx="2798100" cy="41835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275" name="Google Shape;275;p43"/>
          <p:cNvSpPr/>
          <p:nvPr/>
        </p:nvSpPr>
        <p:spPr>
          <a:xfrm>
            <a:off x="3154513" y="740664"/>
            <a:ext cx="2798100" cy="562200"/>
          </a:xfrm>
          <a:prstGeom prst="rect">
            <a:avLst/>
          </a:prstGeom>
          <a:solidFill>
            <a:srgbClr val="00E09D">
              <a:alpha val="47470"/>
            </a:srgbClr>
          </a:solidFill>
          <a:ln cap="flat" cmpd="sng" w="9525">
            <a:solidFill>
              <a:srgbClr val="93C47D"/>
            </a:solidFill>
            <a:prstDash val="solid"/>
            <a:round/>
            <a:headEnd len="sm" w="sm" type="none"/>
            <a:tailEnd len="sm" w="sm" type="none"/>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276" name="Google Shape;276;p43"/>
          <p:cNvSpPr txBox="1"/>
          <p:nvPr/>
        </p:nvSpPr>
        <p:spPr>
          <a:xfrm>
            <a:off x="3247321" y="752639"/>
            <a:ext cx="2578500" cy="615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FFFFFF"/>
                </a:solidFill>
                <a:latin typeface="Lato"/>
                <a:ea typeface="Lato"/>
                <a:cs typeface="Lato"/>
                <a:sym typeface="Lato"/>
              </a:rPr>
              <a:t>Civic</a:t>
            </a:r>
            <a:br>
              <a:rPr b="1" i="0" lang="en" sz="1700" u="none" cap="none" strike="noStrike">
                <a:solidFill>
                  <a:srgbClr val="FFFFFF"/>
                </a:solidFill>
                <a:latin typeface="Lato"/>
                <a:ea typeface="Lato"/>
                <a:cs typeface="Lato"/>
                <a:sym typeface="Lato"/>
              </a:rPr>
            </a:br>
            <a:r>
              <a:rPr b="1" lang="en" sz="1700">
                <a:solidFill>
                  <a:srgbClr val="FFFFFF"/>
                </a:solidFill>
                <a:latin typeface="Lato"/>
                <a:ea typeface="Lato"/>
                <a:cs typeface="Lato"/>
                <a:sym typeface="Lato"/>
              </a:rPr>
              <a:t>A</a:t>
            </a:r>
            <a:r>
              <a:rPr b="1" i="0" lang="en" sz="1700" u="none" cap="none" strike="noStrike">
                <a:solidFill>
                  <a:srgbClr val="FFFFFF"/>
                </a:solidFill>
                <a:latin typeface="Lato"/>
                <a:ea typeface="Lato"/>
                <a:cs typeface="Lato"/>
                <a:sym typeface="Lato"/>
              </a:rPr>
              <a:t>ccountability</a:t>
            </a:r>
            <a:endParaRPr b="1" sz="1800">
              <a:latin typeface="Lato"/>
              <a:ea typeface="Lato"/>
              <a:cs typeface="Lato"/>
              <a:sym typeface="Lato"/>
            </a:endParaRPr>
          </a:p>
        </p:txBody>
      </p:sp>
      <p:sp>
        <p:nvSpPr>
          <p:cNvPr id="277" name="Google Shape;277;p43"/>
          <p:cNvSpPr txBox="1"/>
          <p:nvPr/>
        </p:nvSpPr>
        <p:spPr>
          <a:xfrm>
            <a:off x="3154525" y="1349850"/>
            <a:ext cx="2798100" cy="3355500"/>
          </a:xfrm>
          <a:prstGeom prst="rect">
            <a:avLst/>
          </a:prstGeom>
          <a:noFill/>
          <a:ln>
            <a:noFill/>
          </a:ln>
        </p:spPr>
        <p:txBody>
          <a:bodyPr anchorCtr="0" anchor="t" bIns="45700" lIns="91425" spcFirstLastPara="1" rIns="91425" wrap="square" tIns="45700">
            <a:spAutoFit/>
          </a:bodyPr>
          <a:lstStyle/>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Flag </a:t>
            </a:r>
            <a:r>
              <a:rPr lang="en" sz="1700">
                <a:solidFill>
                  <a:srgbClr val="304D80"/>
                </a:solidFill>
                <a:latin typeface="Lato"/>
                <a:ea typeface="Lato"/>
                <a:cs typeface="Lato"/>
                <a:sym typeface="Lato"/>
              </a:rPr>
              <a:t>if</a:t>
            </a:r>
            <a:r>
              <a:rPr b="0" i="0" lang="en" sz="1700" u="none" cap="none" strike="noStrike">
                <a:solidFill>
                  <a:srgbClr val="304D80"/>
                </a:solidFill>
                <a:latin typeface="Lato"/>
                <a:ea typeface="Lato"/>
                <a:cs typeface="Lato"/>
                <a:sym typeface="Lato"/>
              </a:rPr>
              <a:t> city agencies ignore</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a resolution</a:t>
            </a:r>
            <a:endParaRPr b="0" i="0" sz="1700" u="none" cap="none" strike="noStrike">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Track liquor license denial → approval</a:t>
            </a:r>
            <a:endParaRPr b="0" i="0" sz="1700" u="none" cap="none" strike="noStrike">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lang="en" sz="1700">
                <a:solidFill>
                  <a:srgbClr val="304D80"/>
                </a:solidFill>
                <a:latin typeface="Lato"/>
                <a:ea typeface="Lato"/>
                <a:cs typeface="Lato"/>
                <a:sym typeface="Lato"/>
              </a:rPr>
              <a:t>Explore how community boards respond to the needs of their district</a:t>
            </a:r>
            <a:endParaRPr b="0" i="0" sz="1700" u="none" cap="none" strike="noStrike">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lang="en" sz="1700">
                <a:solidFill>
                  <a:srgbClr val="304D80"/>
                </a:solidFill>
                <a:latin typeface="Lato"/>
                <a:ea typeface="Lato"/>
                <a:cs typeface="Lato"/>
                <a:sym typeface="Lato"/>
              </a:rPr>
              <a:t>Knowledge base linking resolutions to the meeting discussion</a:t>
            </a:r>
            <a:endParaRPr sz="1700">
              <a:solidFill>
                <a:srgbClr val="304D80"/>
              </a:solidFill>
              <a:latin typeface="Lato"/>
              <a:ea typeface="Lato"/>
              <a:cs typeface="Lato"/>
              <a:sym typeface="Lato"/>
            </a:endParaRPr>
          </a:p>
        </p:txBody>
      </p:sp>
      <p:sp>
        <p:nvSpPr>
          <p:cNvPr id="278" name="Google Shape;278;p43"/>
          <p:cNvSpPr txBox="1"/>
          <p:nvPr/>
        </p:nvSpPr>
        <p:spPr>
          <a:xfrm>
            <a:off x="6174700" y="873058"/>
            <a:ext cx="2578500" cy="3540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 sz="1700">
                <a:solidFill>
                  <a:schemeClr val="lt1"/>
                </a:solidFill>
                <a:latin typeface="Lato"/>
                <a:ea typeface="Lato"/>
                <a:cs typeface="Lato"/>
                <a:sym typeface="Lato"/>
              </a:rPr>
              <a:t>Potential Insight</a:t>
            </a:r>
            <a:endParaRPr b="1" sz="1700">
              <a:solidFill>
                <a:srgbClr val="FFFFFF"/>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id="106" name="Google Shape;106;p26"/>
          <p:cNvPicPr preferRelativeResize="0"/>
          <p:nvPr/>
        </p:nvPicPr>
        <p:blipFill>
          <a:blip r:embed="rId3">
            <a:alphaModFix/>
          </a:blip>
          <a:stretch>
            <a:fillRect/>
          </a:stretch>
        </p:blipFill>
        <p:spPr>
          <a:xfrm>
            <a:off x="0" y="-10875"/>
            <a:ext cx="9144000" cy="5530859"/>
          </a:xfrm>
          <a:prstGeom prst="rect">
            <a:avLst/>
          </a:prstGeom>
          <a:noFill/>
          <a:ln>
            <a:noFill/>
          </a:ln>
        </p:spPr>
      </p:pic>
      <p:sp>
        <p:nvSpPr>
          <p:cNvPr id="107" name="Google Shape;107;p26"/>
          <p:cNvSpPr/>
          <p:nvPr/>
        </p:nvSpPr>
        <p:spPr>
          <a:xfrm>
            <a:off x="0" y="0"/>
            <a:ext cx="9144000" cy="55308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26"/>
          <p:cNvSpPr txBox="1"/>
          <p:nvPr/>
        </p:nvSpPr>
        <p:spPr>
          <a:xfrm>
            <a:off x="0" y="2202450"/>
            <a:ext cx="9144000" cy="507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2100">
                <a:solidFill>
                  <a:schemeClr val="dk1"/>
                </a:solidFill>
                <a:latin typeface="Lato"/>
                <a:ea typeface="Lato"/>
                <a:cs typeface="Lato"/>
                <a:sym typeface="Lato"/>
              </a:rPr>
              <a:t>Have you ever attended a Community Board Meeting?</a:t>
            </a:r>
            <a:endParaRPr b="1" sz="1800">
              <a:latin typeface="Roboto Mono"/>
              <a:ea typeface="Roboto Mono"/>
              <a:cs typeface="Roboto Mono"/>
              <a:sym typeface="Roboto Mono"/>
            </a:endParaRPr>
          </a:p>
        </p:txBody>
      </p:sp>
      <p:sp>
        <p:nvSpPr>
          <p:cNvPr id="109" name="Google Shape;109;p26"/>
          <p:cNvSpPr/>
          <p:nvPr/>
        </p:nvSpPr>
        <p:spPr>
          <a:xfrm>
            <a:off x="26700" y="4137263"/>
            <a:ext cx="9090600" cy="1006200"/>
          </a:xfrm>
          <a:prstGeom prst="flowChartAlternateProcess">
            <a:avLst/>
          </a:prstGeom>
          <a:solidFill>
            <a:srgbClr val="00BBE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solidFill>
                  <a:schemeClr val="lt1"/>
                </a:solidFill>
                <a:latin typeface="Lato"/>
                <a:ea typeface="Lato"/>
                <a:cs typeface="Lato"/>
                <a:sym typeface="Lato"/>
              </a:rPr>
              <a:t>Most folks we ask, typically respond with a confused look...</a:t>
            </a:r>
            <a:endParaRPr b="1" sz="1700">
              <a:solidFill>
                <a:schemeClr val="lt1"/>
              </a:solidFill>
              <a:latin typeface="Lato"/>
              <a:ea typeface="Lato"/>
              <a:cs typeface="Lato"/>
              <a:sym typeface="La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2" name="Shape 282"/>
        <p:cNvGrpSpPr/>
        <p:nvPr/>
      </p:nvGrpSpPr>
      <p:grpSpPr>
        <a:xfrm>
          <a:off x="0" y="0"/>
          <a:ext cx="0" cy="0"/>
          <a:chOff x="0" y="0"/>
          <a:chExt cx="0" cy="0"/>
        </a:xfrm>
      </p:grpSpPr>
      <p:sp>
        <p:nvSpPr>
          <p:cNvPr id="283" name="Google Shape;283;p44"/>
          <p:cNvSpPr txBox="1"/>
          <p:nvPr/>
        </p:nvSpPr>
        <p:spPr>
          <a:xfrm>
            <a:off x="301752" y="13716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2200">
                <a:solidFill>
                  <a:srgbClr val="212121"/>
                </a:solidFill>
                <a:latin typeface="Lato"/>
                <a:ea typeface="Lato"/>
                <a:cs typeface="Lato"/>
                <a:sym typeface="Lato"/>
              </a:rPr>
              <a:t>When Key Community Decisions Become More Accessible</a:t>
            </a:r>
            <a:endParaRPr/>
          </a:p>
        </p:txBody>
      </p:sp>
      <p:sp>
        <p:nvSpPr>
          <p:cNvPr id="284" name="Google Shape;284;p44"/>
          <p:cNvSpPr/>
          <p:nvPr/>
        </p:nvSpPr>
        <p:spPr>
          <a:xfrm>
            <a:off x="0" y="630936"/>
            <a:ext cx="9144000" cy="309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85" name="Google Shape;285;p44"/>
          <p:cNvSpPr/>
          <p:nvPr/>
        </p:nvSpPr>
        <p:spPr>
          <a:xfrm>
            <a:off x="210152" y="740664"/>
            <a:ext cx="2798100" cy="41835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286" name="Google Shape;286;p44"/>
          <p:cNvSpPr/>
          <p:nvPr/>
        </p:nvSpPr>
        <p:spPr>
          <a:xfrm>
            <a:off x="210152" y="740664"/>
            <a:ext cx="2798100" cy="562200"/>
          </a:xfrm>
          <a:prstGeom prst="rect">
            <a:avLst/>
          </a:prstGeom>
          <a:solidFill>
            <a:srgbClr val="00BBEA"/>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287" name="Google Shape;287;p44"/>
          <p:cNvSpPr txBox="1"/>
          <p:nvPr/>
        </p:nvSpPr>
        <p:spPr>
          <a:xfrm>
            <a:off x="319943" y="877066"/>
            <a:ext cx="25785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1700">
                <a:solidFill>
                  <a:srgbClr val="FFFFFF"/>
                </a:solidFill>
                <a:latin typeface="Lato"/>
                <a:ea typeface="Lato"/>
                <a:cs typeface="Lato"/>
                <a:sym typeface="Lato"/>
              </a:rPr>
              <a:t>A</a:t>
            </a:r>
            <a:r>
              <a:rPr b="1" i="0" lang="en" sz="1700" u="none" cap="none" strike="noStrike">
                <a:solidFill>
                  <a:srgbClr val="FFFFFF"/>
                </a:solidFill>
                <a:latin typeface="Lato"/>
                <a:ea typeface="Lato"/>
                <a:cs typeface="Lato"/>
                <a:sym typeface="Lato"/>
              </a:rPr>
              <a:t>nalytic</a:t>
            </a:r>
            <a:r>
              <a:rPr b="1" lang="en" sz="1700">
                <a:solidFill>
                  <a:srgbClr val="FFFFFF"/>
                </a:solidFill>
                <a:latin typeface="Lato"/>
                <a:ea typeface="Lato"/>
                <a:cs typeface="Lato"/>
                <a:sym typeface="Lato"/>
              </a:rPr>
              <a:t>s Opportunity</a:t>
            </a:r>
            <a:endParaRPr b="1" sz="1800">
              <a:latin typeface="Lato"/>
              <a:ea typeface="Lato"/>
              <a:cs typeface="Lato"/>
              <a:sym typeface="Lato"/>
            </a:endParaRPr>
          </a:p>
        </p:txBody>
      </p:sp>
      <p:sp>
        <p:nvSpPr>
          <p:cNvPr id="288" name="Google Shape;288;p44"/>
          <p:cNvSpPr txBox="1"/>
          <p:nvPr/>
        </p:nvSpPr>
        <p:spPr>
          <a:xfrm>
            <a:off x="210150" y="1357875"/>
            <a:ext cx="2798100" cy="3355500"/>
          </a:xfrm>
          <a:prstGeom prst="rect">
            <a:avLst/>
          </a:prstGeom>
          <a:noFill/>
          <a:ln>
            <a:noFill/>
          </a:ln>
        </p:spPr>
        <p:txBody>
          <a:bodyPr anchorCtr="0" anchor="t" bIns="45700" lIns="91425" spcFirstLastPara="1" rIns="91425" wrap="square" tIns="45700">
            <a:spAutoFit/>
          </a:bodyPr>
          <a:lstStyle/>
          <a:p>
            <a:pPr indent="-336550" lvl="0" marL="457200" rtl="0" algn="l">
              <a:spcBef>
                <a:spcPts val="1000"/>
              </a:spcBef>
              <a:spcAft>
                <a:spcPts val="0"/>
              </a:spcAft>
              <a:buClr>
                <a:srgbClr val="304D80"/>
              </a:buClr>
              <a:buSzPts val="1700"/>
              <a:buFont typeface="Lato"/>
              <a:buChar char="●"/>
            </a:pPr>
            <a:r>
              <a:rPr lang="en" sz="1700">
                <a:solidFill>
                  <a:srgbClr val="304D80"/>
                </a:solidFill>
                <a:latin typeface="Lato"/>
                <a:ea typeface="Lato"/>
                <a:cs typeface="Lato"/>
                <a:sym typeface="Lato"/>
              </a:rPr>
              <a:t>Search thousands of resolutions by address, business name, or topic</a:t>
            </a:r>
            <a:endParaRPr sz="1700">
              <a:solidFill>
                <a:srgbClr val="304D80"/>
              </a:solidFill>
              <a:latin typeface="Lato"/>
              <a:ea typeface="Lato"/>
              <a:cs typeface="Lato"/>
              <a:sym typeface="Lato"/>
            </a:endParaRPr>
          </a:p>
          <a:p>
            <a:pPr indent="-336550" lvl="0" marL="457200" rtl="0" algn="l">
              <a:spcBef>
                <a:spcPts val="1000"/>
              </a:spcBef>
              <a:spcAft>
                <a:spcPts val="0"/>
              </a:spcAft>
              <a:buClr>
                <a:srgbClr val="304D80"/>
              </a:buClr>
              <a:buSzPts val="1700"/>
              <a:buFont typeface="Lato"/>
              <a:buChar char="●"/>
            </a:pPr>
            <a:r>
              <a:rPr lang="en" sz="1700">
                <a:solidFill>
                  <a:srgbClr val="304D80"/>
                </a:solidFill>
                <a:latin typeface="Lato"/>
                <a:ea typeface="Lato"/>
                <a:cs typeface="Lato"/>
                <a:sym typeface="Lato"/>
              </a:rPr>
              <a:t>Track a community board’s position on recurring issues over 20+ years</a:t>
            </a:r>
            <a:endParaRPr sz="1700">
              <a:solidFill>
                <a:srgbClr val="304D80"/>
              </a:solidFill>
              <a:latin typeface="Lato"/>
              <a:ea typeface="Lato"/>
              <a:cs typeface="Lato"/>
              <a:sym typeface="Lato"/>
            </a:endParaRPr>
          </a:p>
          <a:p>
            <a:pPr indent="-336550" lvl="0" marL="457200" rtl="0" algn="l">
              <a:spcBef>
                <a:spcPts val="1000"/>
              </a:spcBef>
              <a:spcAft>
                <a:spcPts val="0"/>
              </a:spcAft>
              <a:buClr>
                <a:srgbClr val="304D80"/>
              </a:buClr>
              <a:buSzPts val="1700"/>
              <a:buFont typeface="Lato"/>
              <a:buChar char="●"/>
            </a:pPr>
            <a:r>
              <a:rPr lang="en" sz="1700">
                <a:solidFill>
                  <a:srgbClr val="304D80"/>
                </a:solidFill>
                <a:latin typeface="Lato"/>
                <a:ea typeface="Lato"/>
                <a:cs typeface="Lato"/>
                <a:sym typeface="Lato"/>
              </a:rPr>
              <a:t>Identify patterns on controversial issues</a:t>
            </a:r>
            <a:endParaRPr sz="1800">
              <a:solidFill>
                <a:schemeClr val="dk1"/>
              </a:solidFill>
            </a:endParaRPr>
          </a:p>
          <a:p>
            <a:pPr indent="0" lvl="0" marL="457200" marR="0" rtl="0" algn="l">
              <a:spcBef>
                <a:spcPts val="1000"/>
              </a:spcBef>
              <a:spcAft>
                <a:spcPts val="0"/>
              </a:spcAft>
              <a:buNone/>
            </a:pPr>
            <a:r>
              <a:t/>
            </a:r>
            <a:endParaRPr sz="1700">
              <a:solidFill>
                <a:srgbClr val="304D80"/>
              </a:solidFill>
              <a:latin typeface="Lato"/>
              <a:ea typeface="Lato"/>
              <a:cs typeface="Lato"/>
              <a:sym typeface="Lato"/>
            </a:endParaRPr>
          </a:p>
        </p:txBody>
      </p:sp>
      <p:sp>
        <p:nvSpPr>
          <p:cNvPr id="289" name="Google Shape;289;p44"/>
          <p:cNvSpPr/>
          <p:nvPr/>
        </p:nvSpPr>
        <p:spPr>
          <a:xfrm>
            <a:off x="6117070" y="740664"/>
            <a:ext cx="2798100" cy="41835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290" name="Google Shape;290;p44"/>
          <p:cNvSpPr/>
          <p:nvPr/>
        </p:nvSpPr>
        <p:spPr>
          <a:xfrm>
            <a:off x="6098895" y="740664"/>
            <a:ext cx="2798100" cy="562200"/>
          </a:xfrm>
          <a:prstGeom prst="rect">
            <a:avLst/>
          </a:prstGeom>
          <a:solidFill>
            <a:srgbClr val="604CEF"/>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rtl="0" algn="l">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291" name="Google Shape;291;p44"/>
          <p:cNvSpPr txBox="1"/>
          <p:nvPr/>
        </p:nvSpPr>
        <p:spPr>
          <a:xfrm>
            <a:off x="3355936" y="877066"/>
            <a:ext cx="25785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FFFFFF"/>
                </a:solidFill>
                <a:latin typeface="Lato"/>
                <a:ea typeface="Lato"/>
                <a:cs typeface="Lato"/>
                <a:sym typeface="Lato"/>
              </a:rPr>
              <a:t>With NLP / </a:t>
            </a:r>
            <a:r>
              <a:rPr b="1" lang="en" sz="1700">
                <a:solidFill>
                  <a:srgbClr val="FFFFFF"/>
                </a:solidFill>
                <a:latin typeface="Lato"/>
                <a:ea typeface="Lato"/>
                <a:cs typeface="Lato"/>
                <a:sym typeface="Lato"/>
              </a:rPr>
              <a:t>E</a:t>
            </a:r>
            <a:r>
              <a:rPr b="1" i="0" lang="en" sz="1700" u="none" cap="none" strike="noStrike">
                <a:solidFill>
                  <a:srgbClr val="FFFFFF"/>
                </a:solidFill>
                <a:latin typeface="Lato"/>
                <a:ea typeface="Lato"/>
                <a:cs typeface="Lato"/>
                <a:sym typeface="Lato"/>
              </a:rPr>
              <a:t>mbeddings</a:t>
            </a:r>
            <a:endParaRPr sz="1800"/>
          </a:p>
        </p:txBody>
      </p:sp>
      <p:sp>
        <p:nvSpPr>
          <p:cNvPr id="292" name="Google Shape;292;p44"/>
          <p:cNvSpPr txBox="1"/>
          <p:nvPr/>
        </p:nvSpPr>
        <p:spPr>
          <a:xfrm>
            <a:off x="6098900" y="1381838"/>
            <a:ext cx="2816400" cy="3355500"/>
          </a:xfrm>
          <a:prstGeom prst="rect">
            <a:avLst/>
          </a:prstGeom>
          <a:noFill/>
          <a:ln>
            <a:noFill/>
          </a:ln>
        </p:spPr>
        <p:txBody>
          <a:bodyPr anchorCtr="0" anchor="t" bIns="45700" lIns="91425" spcFirstLastPara="1" rIns="91425" wrap="square" tIns="45700">
            <a:spAutoFit/>
          </a:bodyPr>
          <a:lstStyle/>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Semantic search: ‘Find all resolutions</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about outdoor dining</a:t>
            </a:r>
            <a:r>
              <a:rPr lang="en" sz="1700">
                <a:solidFill>
                  <a:srgbClr val="304D80"/>
                </a:solidFill>
                <a:latin typeface="Lato"/>
                <a:ea typeface="Lato"/>
                <a:cs typeface="Lato"/>
                <a:sym typeface="Lato"/>
              </a:rPr>
              <a:t>’</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lang="en" sz="1700">
                <a:solidFill>
                  <a:srgbClr val="304D80"/>
                </a:solidFill>
                <a:latin typeface="Lato"/>
                <a:ea typeface="Lato"/>
                <a:cs typeface="Lato"/>
                <a:sym typeface="Lato"/>
              </a:rPr>
              <a:t>C</a:t>
            </a:r>
            <a:r>
              <a:rPr b="0" i="0" lang="en" sz="1700" u="none" cap="none" strike="noStrike">
                <a:solidFill>
                  <a:srgbClr val="304D80"/>
                </a:solidFill>
                <a:latin typeface="Lato"/>
                <a:ea typeface="Lato"/>
                <a:cs typeface="Lato"/>
                <a:sym typeface="Lato"/>
              </a:rPr>
              <a:t>luster resolutions by topic or location</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Detect shifts in </a:t>
            </a:r>
            <a:r>
              <a:rPr lang="en" sz="1700">
                <a:solidFill>
                  <a:srgbClr val="304D80"/>
                </a:solidFill>
                <a:latin typeface="Lato"/>
                <a:ea typeface="Lato"/>
                <a:cs typeface="Lato"/>
                <a:sym typeface="Lato"/>
              </a:rPr>
              <a:t>sentiment and </a:t>
            </a:r>
            <a:r>
              <a:rPr b="0" i="0" lang="en" sz="1700" u="none" cap="none" strike="noStrike">
                <a:solidFill>
                  <a:srgbClr val="304D80"/>
                </a:solidFill>
                <a:latin typeface="Lato"/>
                <a:ea typeface="Lato"/>
                <a:cs typeface="Lato"/>
                <a:sym typeface="Lato"/>
              </a:rPr>
              <a:t>language</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over time</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Compare positions across</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community boards</a:t>
            </a:r>
            <a:endParaRPr sz="1800"/>
          </a:p>
        </p:txBody>
      </p:sp>
      <p:sp>
        <p:nvSpPr>
          <p:cNvPr id="293" name="Google Shape;293;p44"/>
          <p:cNvSpPr/>
          <p:nvPr/>
        </p:nvSpPr>
        <p:spPr>
          <a:xfrm>
            <a:off x="3163611" y="740664"/>
            <a:ext cx="2798100" cy="41835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294" name="Google Shape;294;p44"/>
          <p:cNvSpPr/>
          <p:nvPr/>
        </p:nvSpPr>
        <p:spPr>
          <a:xfrm>
            <a:off x="3154513" y="740664"/>
            <a:ext cx="2798100" cy="562200"/>
          </a:xfrm>
          <a:prstGeom prst="rect">
            <a:avLst/>
          </a:prstGeom>
          <a:solidFill>
            <a:srgbClr val="00E09D">
              <a:alpha val="47470"/>
            </a:srgbClr>
          </a:solidFill>
          <a:ln cap="flat" cmpd="sng" w="9525">
            <a:solidFill>
              <a:srgbClr val="93C47D"/>
            </a:solidFill>
            <a:prstDash val="solid"/>
            <a:round/>
            <a:headEnd len="sm" w="sm" type="none"/>
            <a:tailEnd len="sm" w="sm" type="none"/>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295" name="Google Shape;295;p44"/>
          <p:cNvSpPr txBox="1"/>
          <p:nvPr/>
        </p:nvSpPr>
        <p:spPr>
          <a:xfrm>
            <a:off x="3247321" y="752639"/>
            <a:ext cx="2578500" cy="615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FFFFFF"/>
                </a:solidFill>
                <a:latin typeface="Lato"/>
                <a:ea typeface="Lato"/>
                <a:cs typeface="Lato"/>
                <a:sym typeface="Lato"/>
              </a:rPr>
              <a:t>Civic</a:t>
            </a:r>
            <a:br>
              <a:rPr b="1" i="0" lang="en" sz="1700" u="none" cap="none" strike="noStrike">
                <a:solidFill>
                  <a:srgbClr val="FFFFFF"/>
                </a:solidFill>
                <a:latin typeface="Lato"/>
                <a:ea typeface="Lato"/>
                <a:cs typeface="Lato"/>
                <a:sym typeface="Lato"/>
              </a:rPr>
            </a:br>
            <a:r>
              <a:rPr b="1" lang="en" sz="1700">
                <a:solidFill>
                  <a:srgbClr val="FFFFFF"/>
                </a:solidFill>
                <a:latin typeface="Lato"/>
                <a:ea typeface="Lato"/>
                <a:cs typeface="Lato"/>
                <a:sym typeface="Lato"/>
              </a:rPr>
              <a:t>A</a:t>
            </a:r>
            <a:r>
              <a:rPr b="1" i="0" lang="en" sz="1700" u="none" cap="none" strike="noStrike">
                <a:solidFill>
                  <a:srgbClr val="FFFFFF"/>
                </a:solidFill>
                <a:latin typeface="Lato"/>
                <a:ea typeface="Lato"/>
                <a:cs typeface="Lato"/>
                <a:sym typeface="Lato"/>
              </a:rPr>
              <a:t>ccountability</a:t>
            </a:r>
            <a:endParaRPr b="1" sz="1800">
              <a:latin typeface="Lato"/>
              <a:ea typeface="Lato"/>
              <a:cs typeface="Lato"/>
              <a:sym typeface="Lato"/>
            </a:endParaRPr>
          </a:p>
        </p:txBody>
      </p:sp>
      <p:sp>
        <p:nvSpPr>
          <p:cNvPr id="296" name="Google Shape;296;p44"/>
          <p:cNvSpPr txBox="1"/>
          <p:nvPr/>
        </p:nvSpPr>
        <p:spPr>
          <a:xfrm>
            <a:off x="3154525" y="1349850"/>
            <a:ext cx="2798100" cy="3355500"/>
          </a:xfrm>
          <a:prstGeom prst="rect">
            <a:avLst/>
          </a:prstGeom>
          <a:noFill/>
          <a:ln>
            <a:noFill/>
          </a:ln>
        </p:spPr>
        <p:txBody>
          <a:bodyPr anchorCtr="0" anchor="t" bIns="45700" lIns="91425" spcFirstLastPara="1" rIns="91425" wrap="square" tIns="45700">
            <a:spAutoFit/>
          </a:bodyPr>
          <a:lstStyle/>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Flag </a:t>
            </a:r>
            <a:r>
              <a:rPr lang="en" sz="1700">
                <a:solidFill>
                  <a:srgbClr val="304D80"/>
                </a:solidFill>
                <a:latin typeface="Lato"/>
                <a:ea typeface="Lato"/>
                <a:cs typeface="Lato"/>
                <a:sym typeface="Lato"/>
              </a:rPr>
              <a:t>if</a:t>
            </a:r>
            <a:r>
              <a:rPr b="0" i="0" lang="en" sz="1700" u="none" cap="none" strike="noStrike">
                <a:solidFill>
                  <a:srgbClr val="304D80"/>
                </a:solidFill>
                <a:latin typeface="Lato"/>
                <a:ea typeface="Lato"/>
                <a:cs typeface="Lato"/>
                <a:sym typeface="Lato"/>
              </a:rPr>
              <a:t> city agencies ignore</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a resolution</a:t>
            </a:r>
            <a:endParaRPr b="0" i="0" sz="1700" u="none" cap="none" strike="noStrike">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Track liquor license denial → approval</a:t>
            </a:r>
            <a:endParaRPr b="0" i="0" sz="1700" u="none" cap="none" strike="noStrike">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lang="en" sz="1700">
                <a:solidFill>
                  <a:srgbClr val="304D80"/>
                </a:solidFill>
                <a:latin typeface="Lato"/>
                <a:ea typeface="Lato"/>
                <a:cs typeface="Lato"/>
                <a:sym typeface="Lato"/>
              </a:rPr>
              <a:t>Explore how community boards respond to the needs of their district</a:t>
            </a:r>
            <a:endParaRPr b="0" i="0" sz="1700" u="none" cap="none" strike="noStrike">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lang="en" sz="1700">
                <a:solidFill>
                  <a:srgbClr val="304D80"/>
                </a:solidFill>
                <a:latin typeface="Lato"/>
                <a:ea typeface="Lato"/>
                <a:cs typeface="Lato"/>
                <a:sym typeface="Lato"/>
              </a:rPr>
              <a:t>Knowledge base linking resolutions to the meeting discussion</a:t>
            </a:r>
            <a:endParaRPr sz="1700">
              <a:solidFill>
                <a:srgbClr val="304D80"/>
              </a:solidFill>
              <a:latin typeface="Lato"/>
              <a:ea typeface="Lato"/>
              <a:cs typeface="Lato"/>
              <a:sym typeface="Lato"/>
            </a:endParaRPr>
          </a:p>
        </p:txBody>
      </p:sp>
      <p:sp>
        <p:nvSpPr>
          <p:cNvPr id="297" name="Google Shape;297;p44"/>
          <p:cNvSpPr txBox="1"/>
          <p:nvPr/>
        </p:nvSpPr>
        <p:spPr>
          <a:xfrm>
            <a:off x="6174700" y="873058"/>
            <a:ext cx="2578500" cy="6156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Font typeface="Arial"/>
              <a:buNone/>
            </a:pPr>
            <a:r>
              <a:rPr b="1" lang="en" sz="1700">
                <a:solidFill>
                  <a:schemeClr val="lt1"/>
                </a:solidFill>
                <a:latin typeface="Lato"/>
                <a:ea typeface="Lato"/>
                <a:cs typeface="Lato"/>
                <a:sym typeface="Lato"/>
              </a:rPr>
              <a:t>Potential Insight</a:t>
            </a:r>
            <a:endParaRPr b="1" sz="1700">
              <a:solidFill>
                <a:schemeClr val="lt1"/>
              </a:solidFill>
              <a:latin typeface="Lato"/>
              <a:ea typeface="Lato"/>
              <a:cs typeface="Lato"/>
              <a:sym typeface="Lato"/>
            </a:endParaRPr>
          </a:p>
          <a:p>
            <a:pPr indent="0" lvl="0" marL="0" rtl="0" algn="l">
              <a:spcBef>
                <a:spcPts val="0"/>
              </a:spcBef>
              <a:spcAft>
                <a:spcPts val="0"/>
              </a:spcAft>
              <a:buNone/>
            </a:pPr>
            <a:r>
              <a:t/>
            </a:r>
            <a:endParaRPr b="1" sz="1700">
              <a:solidFill>
                <a:schemeClr val="lt1"/>
              </a:solidFill>
              <a:latin typeface="Lato"/>
              <a:ea typeface="Lato"/>
              <a:cs typeface="Lato"/>
              <a:sym typeface="Lato"/>
            </a:endParaRPr>
          </a:p>
        </p:txBody>
      </p:sp>
      <p:sp>
        <p:nvSpPr>
          <p:cNvPr id="298" name="Google Shape;298;p44"/>
          <p:cNvSpPr/>
          <p:nvPr/>
        </p:nvSpPr>
        <p:spPr>
          <a:xfrm>
            <a:off x="2324250" y="2080313"/>
            <a:ext cx="4495500" cy="1504200"/>
          </a:xfrm>
          <a:prstGeom prst="roundRect">
            <a:avLst>
              <a:gd fmla="val 16667" name="adj"/>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99" name="Google Shape;299;p44"/>
          <p:cNvSpPr/>
          <p:nvPr/>
        </p:nvSpPr>
        <p:spPr>
          <a:xfrm>
            <a:off x="4350175" y="2292000"/>
            <a:ext cx="2221200" cy="1034100"/>
          </a:xfrm>
          <a:prstGeom prst="wedgeRoundRectCallout">
            <a:avLst>
              <a:gd fmla="val -92848" name="adj1"/>
              <a:gd fmla="val 8061" name="adj2"/>
              <a:gd fmla="val 0" name="adj3"/>
            </a:avLst>
          </a:prstGeom>
          <a:solidFill>
            <a:schemeClr val="lt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latin typeface="Roboto Mono Light"/>
                <a:ea typeface="Roboto Mono Light"/>
                <a:cs typeface="Roboto Mono Light"/>
                <a:sym typeface="Roboto Mono Light"/>
              </a:rPr>
              <a:t>Particularly with term limits, access to institutional knowledge is even more important!</a:t>
            </a:r>
            <a:endParaRPr sz="1300">
              <a:latin typeface="Roboto Mono Light"/>
              <a:ea typeface="Roboto Mono Light"/>
              <a:cs typeface="Roboto Mono Light"/>
              <a:sym typeface="Roboto Mono Light"/>
            </a:endParaRPr>
          </a:p>
        </p:txBody>
      </p:sp>
      <p:pic>
        <p:nvPicPr>
          <p:cNvPr id="300" name="Google Shape;300;p44"/>
          <p:cNvPicPr preferRelativeResize="0"/>
          <p:nvPr/>
        </p:nvPicPr>
        <p:blipFill>
          <a:blip r:embed="rId3">
            <a:alphaModFix/>
          </a:blip>
          <a:stretch>
            <a:fillRect/>
          </a:stretch>
        </p:blipFill>
        <p:spPr>
          <a:xfrm>
            <a:off x="2333238" y="2210297"/>
            <a:ext cx="898130" cy="89813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pic>
        <p:nvPicPr>
          <p:cNvPr id="305" name="Google Shape;305;p45"/>
          <p:cNvPicPr preferRelativeResize="0"/>
          <p:nvPr/>
        </p:nvPicPr>
        <p:blipFill>
          <a:blip r:embed="rId3">
            <a:alphaModFix/>
          </a:blip>
          <a:stretch>
            <a:fillRect/>
          </a:stretch>
        </p:blipFill>
        <p:spPr>
          <a:xfrm>
            <a:off x="0" y="-10875"/>
            <a:ext cx="9144000" cy="5530859"/>
          </a:xfrm>
          <a:prstGeom prst="rect">
            <a:avLst/>
          </a:prstGeom>
          <a:noFill/>
          <a:ln>
            <a:noFill/>
          </a:ln>
        </p:spPr>
      </p:pic>
      <p:sp>
        <p:nvSpPr>
          <p:cNvPr id="306" name="Google Shape;306;p45"/>
          <p:cNvSpPr/>
          <p:nvPr/>
        </p:nvSpPr>
        <p:spPr>
          <a:xfrm>
            <a:off x="0" y="0"/>
            <a:ext cx="9144000" cy="55308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45"/>
          <p:cNvSpPr txBox="1"/>
          <p:nvPr>
            <p:ph type="title"/>
          </p:nvPr>
        </p:nvSpPr>
        <p:spPr>
          <a:xfrm>
            <a:off x="265500" y="1233175"/>
            <a:ext cx="4045200" cy="14823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
                <a:solidFill>
                  <a:srgbClr val="00E09D"/>
                </a:solidFill>
                <a:latin typeface="Lato"/>
                <a:ea typeface="Lato"/>
                <a:cs typeface="Lato"/>
                <a:sym typeface="Lato"/>
              </a:rPr>
              <a:t>Our Solution</a:t>
            </a:r>
            <a:r>
              <a:rPr b="1" lang="en">
                <a:solidFill>
                  <a:srgbClr val="00E09D"/>
                </a:solidFill>
                <a:latin typeface="Lato"/>
                <a:ea typeface="Lato"/>
                <a:cs typeface="Lato"/>
                <a:sym typeface="Lato"/>
              </a:rPr>
              <a:t> &amp; Workflow</a:t>
            </a:r>
            <a:endParaRPr b="1" sz="3200">
              <a:solidFill>
                <a:srgbClr val="00E09D"/>
              </a:solidFill>
              <a:latin typeface="Lato"/>
              <a:ea typeface="Lato"/>
              <a:cs typeface="Lato"/>
              <a:sym typeface="Lato"/>
            </a:endParaRPr>
          </a:p>
        </p:txBody>
      </p:sp>
      <p:sp>
        <p:nvSpPr>
          <p:cNvPr id="308" name="Google Shape;308;p45"/>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p>
            <a:pPr indent="-342900" lvl="0" marL="457200" rtl="0" algn="l">
              <a:spcBef>
                <a:spcPts val="0"/>
              </a:spcBef>
              <a:spcAft>
                <a:spcPts val="0"/>
              </a:spcAft>
              <a:buSzPts val="1800"/>
              <a:buFont typeface="Lato"/>
              <a:buChar char="●"/>
            </a:pPr>
            <a:r>
              <a:rPr lang="en">
                <a:latin typeface="Lato"/>
                <a:ea typeface="Lato"/>
                <a:cs typeface="Lato"/>
                <a:sym typeface="Lato"/>
              </a:rPr>
              <a:t>Data Landscape</a:t>
            </a:r>
            <a:endParaRPr>
              <a:latin typeface="Lato"/>
              <a:ea typeface="Lato"/>
              <a:cs typeface="Lato"/>
              <a:sym typeface="Lato"/>
            </a:endParaRPr>
          </a:p>
          <a:p>
            <a:pPr indent="-342900" lvl="0" marL="457200" rtl="0" algn="l">
              <a:spcBef>
                <a:spcPts val="0"/>
              </a:spcBef>
              <a:spcAft>
                <a:spcPts val="0"/>
              </a:spcAft>
              <a:buSzPts val="1800"/>
              <a:buFont typeface="Lato"/>
              <a:buChar char="●"/>
            </a:pPr>
            <a:r>
              <a:rPr lang="en">
                <a:latin typeface="Lato"/>
                <a:ea typeface="Lato"/>
                <a:cs typeface="Lato"/>
                <a:sym typeface="Lato"/>
              </a:rPr>
              <a:t>How We Built It</a:t>
            </a:r>
            <a:endParaRPr>
              <a:latin typeface="Lato"/>
              <a:ea typeface="Lato"/>
              <a:cs typeface="Lato"/>
              <a:sym typeface="Lato"/>
            </a:endParaRPr>
          </a:p>
          <a:p>
            <a:pPr indent="-342900" lvl="0" marL="457200" rtl="0" algn="l">
              <a:spcBef>
                <a:spcPts val="0"/>
              </a:spcBef>
              <a:spcAft>
                <a:spcPts val="0"/>
              </a:spcAft>
              <a:buSzPts val="1800"/>
              <a:buFont typeface="Lato"/>
              <a:buChar char="●"/>
            </a:pPr>
            <a:r>
              <a:rPr lang="en">
                <a:latin typeface="Lato"/>
                <a:ea typeface="Lato"/>
                <a:cs typeface="Lato"/>
                <a:sym typeface="Lato"/>
              </a:rPr>
              <a:t>Archival Search and Mapping </a:t>
            </a:r>
            <a:endParaRPr sz="1800"/>
          </a:p>
        </p:txBody>
      </p:sp>
      <p:pic>
        <p:nvPicPr>
          <p:cNvPr id="309" name="Google Shape;309;p45"/>
          <p:cNvPicPr preferRelativeResize="0"/>
          <p:nvPr/>
        </p:nvPicPr>
        <p:blipFill rotWithShape="1">
          <a:blip r:embed="rId4">
            <a:alphaModFix/>
          </a:blip>
          <a:srcRect b="9556" l="0" r="0" t="21101"/>
          <a:stretch/>
        </p:blipFill>
        <p:spPr>
          <a:xfrm>
            <a:off x="929650" y="2571750"/>
            <a:ext cx="2716902" cy="18840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4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315" name="Google Shape;315;p4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316" name="Google Shape;316;p46"/>
          <p:cNvPicPr preferRelativeResize="0"/>
          <p:nvPr/>
        </p:nvPicPr>
        <p:blipFill>
          <a:blip r:embed="rId3">
            <a:alphaModFix/>
          </a:blip>
          <a:stretch>
            <a:fillRect/>
          </a:stretch>
        </p:blipFill>
        <p:spPr>
          <a:xfrm>
            <a:off x="0" y="-1350"/>
            <a:ext cx="9144001" cy="5146211"/>
          </a:xfrm>
          <a:prstGeom prst="rect">
            <a:avLst/>
          </a:prstGeom>
          <a:noFill/>
          <a:ln>
            <a:noFill/>
          </a:ln>
        </p:spPr>
      </p:pic>
      <p:sp>
        <p:nvSpPr>
          <p:cNvPr id="317" name="Google Shape;317;p46"/>
          <p:cNvSpPr/>
          <p:nvPr/>
        </p:nvSpPr>
        <p:spPr>
          <a:xfrm>
            <a:off x="0" y="3238500"/>
            <a:ext cx="9144000" cy="19065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id="322" name="Google Shape;322;p47"/>
          <p:cNvPicPr preferRelativeResize="0"/>
          <p:nvPr/>
        </p:nvPicPr>
        <p:blipFill>
          <a:blip r:embed="rId3">
            <a:alphaModFix/>
          </a:blip>
          <a:stretch>
            <a:fillRect/>
          </a:stretch>
        </p:blipFill>
        <p:spPr>
          <a:xfrm>
            <a:off x="0" y="713850"/>
            <a:ext cx="3795799" cy="5628251"/>
          </a:xfrm>
          <a:prstGeom prst="rect">
            <a:avLst/>
          </a:prstGeom>
          <a:noFill/>
          <a:ln>
            <a:noFill/>
          </a:ln>
        </p:spPr>
      </p:pic>
      <p:pic>
        <p:nvPicPr>
          <p:cNvPr id="323" name="Google Shape;323;p47"/>
          <p:cNvPicPr preferRelativeResize="0"/>
          <p:nvPr/>
        </p:nvPicPr>
        <p:blipFill>
          <a:blip r:embed="rId4">
            <a:alphaModFix/>
          </a:blip>
          <a:stretch>
            <a:fillRect/>
          </a:stretch>
        </p:blipFill>
        <p:spPr>
          <a:xfrm>
            <a:off x="3722779" y="0"/>
            <a:ext cx="3402407" cy="5143501"/>
          </a:xfrm>
          <a:prstGeom prst="rect">
            <a:avLst/>
          </a:prstGeom>
          <a:noFill/>
          <a:ln>
            <a:noFill/>
          </a:ln>
        </p:spPr>
      </p:pic>
      <p:pic>
        <p:nvPicPr>
          <p:cNvPr id="324" name="Google Shape;324;p47"/>
          <p:cNvPicPr preferRelativeResize="0"/>
          <p:nvPr/>
        </p:nvPicPr>
        <p:blipFill>
          <a:blip r:embed="rId5">
            <a:alphaModFix/>
          </a:blip>
          <a:stretch>
            <a:fillRect/>
          </a:stretch>
        </p:blipFill>
        <p:spPr>
          <a:xfrm>
            <a:off x="5831679" y="0"/>
            <a:ext cx="3421158" cy="5143502"/>
          </a:xfrm>
          <a:prstGeom prst="rect">
            <a:avLst/>
          </a:prstGeom>
          <a:noFill/>
          <a:ln>
            <a:noFill/>
          </a:ln>
        </p:spPr>
      </p:pic>
      <p:sp>
        <p:nvSpPr>
          <p:cNvPr id="325" name="Google Shape;325;p47"/>
          <p:cNvSpPr/>
          <p:nvPr/>
        </p:nvSpPr>
        <p:spPr>
          <a:xfrm>
            <a:off x="1969225" y="1792875"/>
            <a:ext cx="4487100" cy="205800"/>
          </a:xfrm>
          <a:prstGeom prst="roundRect">
            <a:avLst>
              <a:gd fmla="val 16667" name="adj"/>
            </a:avLst>
          </a:prstGeom>
          <a:noFill/>
          <a:ln cap="flat" cmpd="sng" w="9525">
            <a:solidFill>
              <a:schemeClr val="lt1"/>
            </a:solidFill>
            <a:prstDash val="dot"/>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6" name="Google Shape;326;p47"/>
          <p:cNvSpPr txBox="1"/>
          <p:nvPr/>
        </p:nvSpPr>
        <p:spPr>
          <a:xfrm>
            <a:off x="301752" y="13716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2200" u="none" cap="none" strike="noStrike">
                <a:solidFill>
                  <a:srgbClr val="212121"/>
                </a:solidFill>
                <a:latin typeface="Lato"/>
                <a:ea typeface="Lato"/>
                <a:cs typeface="Lato"/>
                <a:sym typeface="Lato"/>
              </a:rPr>
              <a:t>The Information Problem</a:t>
            </a:r>
            <a:endParaRPr/>
          </a:p>
        </p:txBody>
      </p:sp>
      <p:pic>
        <p:nvPicPr>
          <p:cNvPr id="327" name="Google Shape;327;p47"/>
          <p:cNvPicPr preferRelativeResize="0"/>
          <p:nvPr/>
        </p:nvPicPr>
        <p:blipFill rotWithShape="1">
          <a:blip r:embed="rId6">
            <a:alphaModFix/>
          </a:blip>
          <a:srcRect b="0" l="0" r="39423" t="0"/>
          <a:stretch/>
        </p:blipFill>
        <p:spPr>
          <a:xfrm>
            <a:off x="7962525" y="0"/>
            <a:ext cx="2573851" cy="5143499"/>
          </a:xfrm>
          <a:prstGeom prst="rect">
            <a:avLst/>
          </a:prstGeom>
          <a:noFill/>
          <a:ln>
            <a:noFill/>
          </a:ln>
        </p:spPr>
      </p:pic>
      <p:pic>
        <p:nvPicPr>
          <p:cNvPr id="328" name="Google Shape;328;p47"/>
          <p:cNvPicPr preferRelativeResize="0"/>
          <p:nvPr/>
        </p:nvPicPr>
        <p:blipFill rotWithShape="1">
          <a:blip r:embed="rId7">
            <a:alphaModFix/>
          </a:blip>
          <a:srcRect b="16346" l="0" r="0" t="0"/>
          <a:stretch/>
        </p:blipFill>
        <p:spPr>
          <a:xfrm>
            <a:off x="5504225" y="1379175"/>
            <a:ext cx="2767400" cy="2651551"/>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48"/>
          <p:cNvSpPr txBox="1"/>
          <p:nvPr/>
        </p:nvSpPr>
        <p:spPr>
          <a:xfrm>
            <a:off x="205177" y="186610"/>
            <a:ext cx="7772400" cy="30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a:latin typeface="Lato"/>
              <a:ea typeface="Lato"/>
              <a:cs typeface="Lato"/>
              <a:sym typeface="Lato"/>
            </a:endParaRPr>
          </a:p>
        </p:txBody>
      </p:sp>
      <p:sp>
        <p:nvSpPr>
          <p:cNvPr id="334" name="Google Shape;334;p48"/>
          <p:cNvSpPr/>
          <p:nvPr/>
        </p:nvSpPr>
        <p:spPr>
          <a:xfrm>
            <a:off x="871650" y="3973369"/>
            <a:ext cx="2007900" cy="949500"/>
          </a:xfrm>
          <a:prstGeom prst="rightArrow">
            <a:avLst>
              <a:gd fmla="val 50000" name="adj1"/>
              <a:gd fmla="val 50000" name="adj2"/>
            </a:avLst>
          </a:prstGeom>
          <a:solidFill>
            <a:srgbClr val="00E09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latin typeface="Lato"/>
                <a:ea typeface="Lato"/>
                <a:cs typeface="Lato"/>
                <a:sym typeface="Lato"/>
              </a:rPr>
              <a:t>Create Vector Embedding</a:t>
            </a:r>
            <a:endParaRPr>
              <a:solidFill>
                <a:schemeClr val="lt1"/>
              </a:solidFill>
              <a:latin typeface="Lato"/>
              <a:ea typeface="Lato"/>
              <a:cs typeface="Lato"/>
              <a:sym typeface="Lato"/>
            </a:endParaRPr>
          </a:p>
        </p:txBody>
      </p:sp>
      <p:pic>
        <p:nvPicPr>
          <p:cNvPr id="335" name="Google Shape;335;p48" title="ChatGPT Image Jul 24, 2026, 03_05_09 PM.png"/>
          <p:cNvPicPr preferRelativeResize="0"/>
          <p:nvPr/>
        </p:nvPicPr>
        <p:blipFill rotWithShape="1">
          <a:blip r:embed="rId3">
            <a:alphaModFix/>
          </a:blip>
          <a:srcRect b="8667" l="0" r="1836" t="0"/>
          <a:stretch/>
        </p:blipFill>
        <p:spPr>
          <a:xfrm>
            <a:off x="0" y="684875"/>
            <a:ext cx="9144003" cy="2928475"/>
          </a:xfrm>
          <a:prstGeom prst="rect">
            <a:avLst/>
          </a:prstGeom>
          <a:noFill/>
          <a:ln>
            <a:noFill/>
          </a:ln>
        </p:spPr>
      </p:pic>
      <p:sp>
        <p:nvSpPr>
          <p:cNvPr id="336" name="Google Shape;336;p48"/>
          <p:cNvSpPr/>
          <p:nvPr/>
        </p:nvSpPr>
        <p:spPr>
          <a:xfrm>
            <a:off x="3087417" y="3973369"/>
            <a:ext cx="2007900" cy="949500"/>
          </a:xfrm>
          <a:prstGeom prst="rightArrow">
            <a:avLst>
              <a:gd fmla="val 50000" name="adj1"/>
              <a:gd fmla="val 50000" name="adj2"/>
            </a:avLst>
          </a:prstGeom>
          <a:solidFill>
            <a:srgbClr val="00E09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latin typeface="Lato"/>
                <a:ea typeface="Lato"/>
                <a:cs typeface="Lato"/>
                <a:sym typeface="Lato"/>
              </a:rPr>
              <a:t>Generate Summary</a:t>
            </a:r>
            <a:endParaRPr>
              <a:solidFill>
                <a:schemeClr val="lt1"/>
              </a:solidFill>
              <a:latin typeface="Lato"/>
              <a:ea typeface="Lato"/>
              <a:cs typeface="Lato"/>
              <a:sym typeface="Lato"/>
            </a:endParaRPr>
          </a:p>
        </p:txBody>
      </p:sp>
      <p:sp>
        <p:nvSpPr>
          <p:cNvPr id="337" name="Google Shape;337;p48"/>
          <p:cNvSpPr/>
          <p:nvPr/>
        </p:nvSpPr>
        <p:spPr>
          <a:xfrm>
            <a:off x="5303183" y="3973369"/>
            <a:ext cx="2007900" cy="949500"/>
          </a:xfrm>
          <a:prstGeom prst="rightArrow">
            <a:avLst>
              <a:gd fmla="val 50000" name="adj1"/>
              <a:gd fmla="val 50000" name="adj2"/>
            </a:avLst>
          </a:prstGeom>
          <a:solidFill>
            <a:srgbClr val="00E09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latin typeface="Lato"/>
                <a:ea typeface="Lato"/>
                <a:cs typeface="Lato"/>
                <a:sym typeface="Lato"/>
              </a:rPr>
              <a:t>Extract Entities</a:t>
            </a:r>
            <a:endParaRPr>
              <a:solidFill>
                <a:schemeClr val="lt1"/>
              </a:solidFill>
              <a:latin typeface="Lato"/>
              <a:ea typeface="Lato"/>
              <a:cs typeface="Lato"/>
              <a:sym typeface="Lato"/>
            </a:endParaRPr>
          </a:p>
        </p:txBody>
      </p:sp>
      <p:grpSp>
        <p:nvGrpSpPr>
          <p:cNvPr id="338" name="Google Shape;338;p48"/>
          <p:cNvGrpSpPr/>
          <p:nvPr/>
        </p:nvGrpSpPr>
        <p:grpSpPr>
          <a:xfrm>
            <a:off x="7518950" y="3903369"/>
            <a:ext cx="1371600" cy="1089500"/>
            <a:chOff x="7570200" y="3804444"/>
            <a:chExt cx="1371600" cy="1089500"/>
          </a:xfrm>
        </p:grpSpPr>
        <p:sp>
          <p:nvSpPr>
            <p:cNvPr id="339" name="Google Shape;339;p48"/>
            <p:cNvSpPr/>
            <p:nvPr/>
          </p:nvSpPr>
          <p:spPr>
            <a:xfrm>
              <a:off x="7570200" y="3804444"/>
              <a:ext cx="1371600" cy="307800"/>
            </a:xfrm>
            <a:prstGeom prst="flowChartAlternateProcess">
              <a:avLst/>
            </a:prstGeom>
            <a:solidFill>
              <a:srgbClr val="ED315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Lato"/>
                  <a:ea typeface="Lato"/>
                  <a:cs typeface="Lato"/>
                  <a:sym typeface="Lato"/>
                </a:rPr>
                <a:t>Locations</a:t>
              </a:r>
              <a:endParaRPr b="1">
                <a:solidFill>
                  <a:schemeClr val="lt1"/>
                </a:solidFill>
                <a:latin typeface="Lato"/>
                <a:ea typeface="Lato"/>
                <a:cs typeface="Lato"/>
                <a:sym typeface="Lato"/>
              </a:endParaRPr>
            </a:p>
          </p:txBody>
        </p:sp>
        <p:sp>
          <p:nvSpPr>
            <p:cNvPr id="340" name="Google Shape;340;p48"/>
            <p:cNvSpPr/>
            <p:nvPr/>
          </p:nvSpPr>
          <p:spPr>
            <a:xfrm>
              <a:off x="7570200" y="4586144"/>
              <a:ext cx="1371600" cy="307800"/>
            </a:xfrm>
            <a:prstGeom prst="flowChartAlternateProcess">
              <a:avLst/>
            </a:prstGeom>
            <a:solidFill>
              <a:srgbClr val="ED315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Lato"/>
                  <a:ea typeface="Lato"/>
                  <a:cs typeface="Lato"/>
                  <a:sym typeface="Lato"/>
                </a:rPr>
                <a:t>Entities</a:t>
              </a:r>
              <a:endParaRPr b="1">
                <a:solidFill>
                  <a:schemeClr val="lt1"/>
                </a:solidFill>
                <a:latin typeface="Lato"/>
                <a:ea typeface="Lato"/>
                <a:cs typeface="Lato"/>
                <a:sym typeface="Lato"/>
              </a:endParaRPr>
            </a:p>
          </p:txBody>
        </p:sp>
        <p:sp>
          <p:nvSpPr>
            <p:cNvPr id="341" name="Google Shape;341;p48"/>
            <p:cNvSpPr/>
            <p:nvPr/>
          </p:nvSpPr>
          <p:spPr>
            <a:xfrm>
              <a:off x="7570200" y="4195294"/>
              <a:ext cx="1371600" cy="307800"/>
            </a:xfrm>
            <a:prstGeom prst="flowChartAlternateProcess">
              <a:avLst/>
            </a:prstGeom>
            <a:solidFill>
              <a:srgbClr val="ED315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Lato"/>
                  <a:ea typeface="Lato"/>
                  <a:cs typeface="Lato"/>
                  <a:sym typeface="Lato"/>
                </a:rPr>
                <a:t>Topics</a:t>
              </a:r>
              <a:endParaRPr b="1">
                <a:solidFill>
                  <a:schemeClr val="lt1"/>
                </a:solidFill>
                <a:latin typeface="Lato"/>
                <a:ea typeface="Lato"/>
                <a:cs typeface="Lato"/>
                <a:sym typeface="Lato"/>
              </a:endParaRPr>
            </a:p>
          </p:txBody>
        </p:sp>
      </p:grpSp>
      <p:sp>
        <p:nvSpPr>
          <p:cNvPr id="342" name="Google Shape;342;p4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200">
                <a:solidFill>
                  <a:schemeClr val="accent2"/>
                </a:solidFill>
                <a:latin typeface="Lato"/>
                <a:ea typeface="Lato"/>
                <a:cs typeface="Lato"/>
                <a:sym typeface="Lato"/>
              </a:rPr>
              <a:t>How We Built The Resolutions Archive</a:t>
            </a:r>
            <a:endParaRPr b="1" sz="2200">
              <a:solidFill>
                <a:srgbClr val="212121"/>
              </a:solidFill>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id="347" name="Google Shape;347;p49"/>
          <p:cNvPicPr preferRelativeResize="0"/>
          <p:nvPr/>
        </p:nvPicPr>
        <p:blipFill rotWithShape="1">
          <a:blip r:embed="rId3">
            <a:alphaModFix/>
          </a:blip>
          <a:srcRect b="5168" l="0" r="0" t="0"/>
          <a:stretch/>
        </p:blipFill>
        <p:spPr>
          <a:xfrm>
            <a:off x="319138" y="0"/>
            <a:ext cx="8505713" cy="514350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50"/>
          <p:cNvSpPr txBox="1"/>
          <p:nvPr>
            <p:ph type="title"/>
          </p:nvPr>
        </p:nvSpPr>
        <p:spPr>
          <a:xfrm>
            <a:off x="311700" y="1082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Lato"/>
                <a:ea typeface="Lato"/>
                <a:cs typeface="Lato"/>
                <a:sym typeface="Lato"/>
              </a:rPr>
              <a:t>Scaling Up</a:t>
            </a:r>
            <a:endParaRPr b="1">
              <a:latin typeface="Lato"/>
              <a:ea typeface="Lato"/>
              <a:cs typeface="Lato"/>
              <a:sym typeface="Lato"/>
            </a:endParaRPr>
          </a:p>
        </p:txBody>
      </p:sp>
      <p:sp>
        <p:nvSpPr>
          <p:cNvPr id="353" name="Google Shape;353;p5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354" name="Google Shape;354;p50" title="ChatGPT Image Jul 26, 2026, 08_49_20 PM.png"/>
          <p:cNvPicPr preferRelativeResize="0"/>
          <p:nvPr/>
        </p:nvPicPr>
        <p:blipFill rotWithShape="1">
          <a:blip r:embed="rId3">
            <a:alphaModFix/>
          </a:blip>
          <a:srcRect b="1961" l="0" r="1351" t="11279"/>
          <a:stretch/>
        </p:blipFill>
        <p:spPr>
          <a:xfrm>
            <a:off x="0" y="629400"/>
            <a:ext cx="9144001" cy="452603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id="359" name="Google Shape;359;p51"/>
          <p:cNvPicPr preferRelativeResize="0"/>
          <p:nvPr/>
        </p:nvPicPr>
        <p:blipFill>
          <a:blip r:embed="rId3">
            <a:alphaModFix/>
          </a:blip>
          <a:stretch>
            <a:fillRect/>
          </a:stretch>
        </p:blipFill>
        <p:spPr>
          <a:xfrm>
            <a:off x="0" y="0"/>
            <a:ext cx="3932556" cy="5143500"/>
          </a:xfrm>
          <a:prstGeom prst="rect">
            <a:avLst/>
          </a:prstGeom>
          <a:noFill/>
          <a:ln>
            <a:noFill/>
          </a:ln>
        </p:spPr>
      </p:pic>
      <p:pic>
        <p:nvPicPr>
          <p:cNvPr id="360" name="Google Shape;360;p51"/>
          <p:cNvPicPr preferRelativeResize="0"/>
          <p:nvPr/>
        </p:nvPicPr>
        <p:blipFill>
          <a:blip r:embed="rId4">
            <a:alphaModFix/>
          </a:blip>
          <a:stretch>
            <a:fillRect/>
          </a:stretch>
        </p:blipFill>
        <p:spPr>
          <a:xfrm>
            <a:off x="2194050" y="-26862"/>
            <a:ext cx="2605343" cy="5197201"/>
          </a:xfrm>
          <a:prstGeom prst="rect">
            <a:avLst/>
          </a:prstGeom>
          <a:noFill/>
          <a:ln>
            <a:noFill/>
          </a:ln>
        </p:spPr>
      </p:pic>
      <p:pic>
        <p:nvPicPr>
          <p:cNvPr id="361" name="Google Shape;361;p51"/>
          <p:cNvPicPr preferRelativeResize="0"/>
          <p:nvPr/>
        </p:nvPicPr>
        <p:blipFill>
          <a:blip r:embed="rId5">
            <a:alphaModFix/>
          </a:blip>
          <a:stretch>
            <a:fillRect/>
          </a:stretch>
        </p:blipFill>
        <p:spPr>
          <a:xfrm>
            <a:off x="3746775" y="373513"/>
            <a:ext cx="5165675" cy="439647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pic>
        <p:nvPicPr>
          <p:cNvPr id="366" name="Google Shape;366;p52"/>
          <p:cNvPicPr preferRelativeResize="0"/>
          <p:nvPr/>
        </p:nvPicPr>
        <p:blipFill>
          <a:blip r:embed="rId3">
            <a:alphaModFix/>
          </a:blip>
          <a:stretch>
            <a:fillRect/>
          </a:stretch>
        </p:blipFill>
        <p:spPr>
          <a:xfrm>
            <a:off x="980650" y="801075"/>
            <a:ext cx="7182706" cy="3535175"/>
          </a:xfrm>
          <a:prstGeom prst="rect">
            <a:avLst/>
          </a:prstGeom>
          <a:noFill/>
          <a:ln cap="flat" cmpd="sng" w="9525">
            <a:solidFill>
              <a:schemeClr val="dk2"/>
            </a:solidFill>
            <a:prstDash val="solid"/>
            <a:round/>
            <a:headEnd len="sm" w="sm" type="none"/>
            <a:tailEnd len="sm" w="sm" type="none"/>
          </a:ln>
        </p:spPr>
      </p:pic>
      <p:sp>
        <p:nvSpPr>
          <p:cNvPr id="367" name="Google Shape;367;p52"/>
          <p:cNvSpPr/>
          <p:nvPr/>
        </p:nvSpPr>
        <p:spPr>
          <a:xfrm>
            <a:off x="5613675" y="3023969"/>
            <a:ext cx="2725500" cy="233700"/>
          </a:xfrm>
          <a:prstGeom prst="wedgeRectCallout">
            <a:avLst>
              <a:gd fmla="val -51306" name="adj1"/>
              <a:gd fmla="val -84288"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Lato"/>
                <a:ea typeface="Lato"/>
                <a:cs typeface="Lato"/>
                <a:sym typeface="Lato"/>
              </a:rPr>
              <a:t>Community concerns</a:t>
            </a:r>
            <a:endParaRPr>
              <a:latin typeface="Lato"/>
              <a:ea typeface="Lato"/>
              <a:cs typeface="Lato"/>
              <a:sym typeface="Lato"/>
            </a:endParaRPr>
          </a:p>
        </p:txBody>
      </p:sp>
      <p:sp>
        <p:nvSpPr>
          <p:cNvPr id="368" name="Google Shape;368;p52"/>
          <p:cNvSpPr/>
          <p:nvPr/>
        </p:nvSpPr>
        <p:spPr>
          <a:xfrm>
            <a:off x="2705725" y="1820931"/>
            <a:ext cx="2403900" cy="233700"/>
          </a:xfrm>
          <a:prstGeom prst="wedgeRectCallout">
            <a:avLst>
              <a:gd fmla="val 52218" name="adj1"/>
              <a:gd fmla="val 135411"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Lato"/>
                <a:ea typeface="Lato"/>
                <a:cs typeface="Lato"/>
                <a:sym typeface="Lato"/>
              </a:rPr>
              <a:t>Reliable data points</a:t>
            </a:r>
            <a:endParaRPr>
              <a:latin typeface="Lato"/>
              <a:ea typeface="Lato"/>
              <a:cs typeface="Lato"/>
              <a:sym typeface="Lato"/>
            </a:endParaRPr>
          </a:p>
        </p:txBody>
      </p:sp>
      <p:sp>
        <p:nvSpPr>
          <p:cNvPr id="369" name="Google Shape;369;p52"/>
          <p:cNvSpPr/>
          <p:nvPr/>
        </p:nvSpPr>
        <p:spPr>
          <a:xfrm>
            <a:off x="879775" y="4569369"/>
            <a:ext cx="1371600" cy="307800"/>
          </a:xfrm>
          <a:prstGeom prst="flowChartAlternateProcess">
            <a:avLst/>
          </a:prstGeom>
          <a:solidFill>
            <a:srgbClr val="ED315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Lato"/>
                <a:ea typeface="Lato"/>
                <a:cs typeface="Lato"/>
                <a:sym typeface="Lato"/>
              </a:rPr>
              <a:t>Locations</a:t>
            </a:r>
            <a:endParaRPr b="1">
              <a:solidFill>
                <a:schemeClr val="lt1"/>
              </a:solidFill>
              <a:latin typeface="Lato"/>
              <a:ea typeface="Lato"/>
              <a:cs typeface="Lato"/>
              <a:sym typeface="Lato"/>
            </a:endParaRPr>
          </a:p>
        </p:txBody>
      </p:sp>
      <p:sp>
        <p:nvSpPr>
          <p:cNvPr id="370" name="Google Shape;370;p52"/>
          <p:cNvSpPr/>
          <p:nvPr/>
        </p:nvSpPr>
        <p:spPr>
          <a:xfrm>
            <a:off x="3886200" y="4569369"/>
            <a:ext cx="1371600" cy="307800"/>
          </a:xfrm>
          <a:prstGeom prst="flowChartAlternateProcess">
            <a:avLst/>
          </a:prstGeom>
          <a:solidFill>
            <a:srgbClr val="ED315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Lato"/>
                <a:ea typeface="Lato"/>
                <a:cs typeface="Lato"/>
                <a:sym typeface="Lato"/>
              </a:rPr>
              <a:t>Entities</a:t>
            </a:r>
            <a:endParaRPr b="1">
              <a:solidFill>
                <a:schemeClr val="lt1"/>
              </a:solidFill>
              <a:latin typeface="Lato"/>
              <a:ea typeface="Lato"/>
              <a:cs typeface="Lato"/>
              <a:sym typeface="Lato"/>
            </a:endParaRPr>
          </a:p>
        </p:txBody>
      </p:sp>
      <p:sp>
        <p:nvSpPr>
          <p:cNvPr id="371" name="Google Shape;371;p52"/>
          <p:cNvSpPr/>
          <p:nvPr/>
        </p:nvSpPr>
        <p:spPr>
          <a:xfrm>
            <a:off x="6892625" y="4569369"/>
            <a:ext cx="1371600" cy="307800"/>
          </a:xfrm>
          <a:prstGeom prst="flowChartAlternateProcess">
            <a:avLst/>
          </a:prstGeom>
          <a:solidFill>
            <a:srgbClr val="ED315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Lato"/>
                <a:ea typeface="Lato"/>
                <a:cs typeface="Lato"/>
                <a:sym typeface="Lato"/>
              </a:rPr>
              <a:t>Topics</a:t>
            </a:r>
            <a:endParaRPr b="1">
              <a:solidFill>
                <a:schemeClr val="lt1"/>
              </a:solidFill>
              <a:latin typeface="Lato"/>
              <a:ea typeface="Lato"/>
              <a:cs typeface="Lato"/>
              <a:sym typeface="Lato"/>
            </a:endParaRPr>
          </a:p>
        </p:txBody>
      </p:sp>
      <p:sp>
        <p:nvSpPr>
          <p:cNvPr id="372" name="Google Shape;372;p52"/>
          <p:cNvSpPr/>
          <p:nvPr/>
        </p:nvSpPr>
        <p:spPr>
          <a:xfrm>
            <a:off x="3571400" y="4033925"/>
            <a:ext cx="1785300" cy="233700"/>
          </a:xfrm>
          <a:prstGeom prst="wedgeRectCallout">
            <a:avLst>
              <a:gd fmla="val -50769" name="adj1"/>
              <a:gd fmla="val -93535"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Lato"/>
                <a:ea typeface="Lato"/>
                <a:cs typeface="Lato"/>
                <a:sym typeface="Lato"/>
              </a:rPr>
              <a:t>Next steps</a:t>
            </a:r>
            <a:endParaRPr>
              <a:latin typeface="Lato"/>
              <a:ea typeface="Lato"/>
              <a:cs typeface="Lato"/>
              <a:sym typeface="Lato"/>
            </a:endParaRPr>
          </a:p>
        </p:txBody>
      </p:sp>
      <p:sp>
        <p:nvSpPr>
          <p:cNvPr id="373" name="Google Shape;373;p52"/>
          <p:cNvSpPr txBox="1"/>
          <p:nvPr/>
        </p:nvSpPr>
        <p:spPr>
          <a:xfrm>
            <a:off x="301752" y="13716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2200">
                <a:solidFill>
                  <a:srgbClr val="212121"/>
                </a:solidFill>
                <a:latin typeface="Lato"/>
                <a:ea typeface="Lato"/>
                <a:cs typeface="Lato"/>
                <a:sym typeface="Lato"/>
              </a:rPr>
              <a:t>Resolutions as a Data Source</a:t>
            </a:r>
            <a:endParaRPr/>
          </a:p>
        </p:txBody>
      </p:sp>
      <p:sp>
        <p:nvSpPr>
          <p:cNvPr id="374" name="Google Shape;374;p52"/>
          <p:cNvSpPr/>
          <p:nvPr/>
        </p:nvSpPr>
        <p:spPr>
          <a:xfrm>
            <a:off x="0" y="630936"/>
            <a:ext cx="9144000" cy="309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pic>
        <p:nvPicPr>
          <p:cNvPr id="379" name="Google Shape;379;p53"/>
          <p:cNvPicPr preferRelativeResize="0"/>
          <p:nvPr/>
        </p:nvPicPr>
        <p:blipFill>
          <a:blip r:embed="rId3">
            <a:alphaModFix/>
          </a:blip>
          <a:stretch>
            <a:fillRect/>
          </a:stretch>
        </p:blipFill>
        <p:spPr>
          <a:xfrm>
            <a:off x="980650" y="801075"/>
            <a:ext cx="7182706" cy="3535175"/>
          </a:xfrm>
          <a:prstGeom prst="rect">
            <a:avLst/>
          </a:prstGeom>
          <a:noFill/>
          <a:ln cap="flat" cmpd="sng" w="9525">
            <a:solidFill>
              <a:schemeClr val="dk2"/>
            </a:solidFill>
            <a:prstDash val="solid"/>
            <a:round/>
            <a:headEnd len="sm" w="sm" type="none"/>
            <a:tailEnd len="sm" w="sm" type="none"/>
          </a:ln>
        </p:spPr>
      </p:pic>
      <p:sp>
        <p:nvSpPr>
          <p:cNvPr id="380" name="Google Shape;380;p53"/>
          <p:cNvSpPr/>
          <p:nvPr/>
        </p:nvSpPr>
        <p:spPr>
          <a:xfrm>
            <a:off x="5613675" y="3023969"/>
            <a:ext cx="2725500" cy="233700"/>
          </a:xfrm>
          <a:prstGeom prst="wedgeRectCallout">
            <a:avLst>
              <a:gd fmla="val -51306" name="adj1"/>
              <a:gd fmla="val -84288"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Lato"/>
                <a:ea typeface="Lato"/>
                <a:cs typeface="Lato"/>
                <a:sym typeface="Lato"/>
              </a:rPr>
              <a:t>Community concerns</a:t>
            </a:r>
            <a:endParaRPr>
              <a:latin typeface="Lato"/>
              <a:ea typeface="Lato"/>
              <a:cs typeface="Lato"/>
              <a:sym typeface="Lato"/>
            </a:endParaRPr>
          </a:p>
        </p:txBody>
      </p:sp>
      <p:sp>
        <p:nvSpPr>
          <p:cNvPr id="381" name="Google Shape;381;p53"/>
          <p:cNvSpPr/>
          <p:nvPr/>
        </p:nvSpPr>
        <p:spPr>
          <a:xfrm>
            <a:off x="2705725" y="1820931"/>
            <a:ext cx="2403900" cy="233700"/>
          </a:xfrm>
          <a:prstGeom prst="wedgeRectCallout">
            <a:avLst>
              <a:gd fmla="val 52218" name="adj1"/>
              <a:gd fmla="val 135411"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Lato"/>
                <a:ea typeface="Lato"/>
                <a:cs typeface="Lato"/>
                <a:sym typeface="Lato"/>
              </a:rPr>
              <a:t>Reliable data points</a:t>
            </a:r>
            <a:endParaRPr>
              <a:latin typeface="Lato"/>
              <a:ea typeface="Lato"/>
              <a:cs typeface="Lato"/>
              <a:sym typeface="Lato"/>
            </a:endParaRPr>
          </a:p>
        </p:txBody>
      </p:sp>
      <p:sp>
        <p:nvSpPr>
          <p:cNvPr id="382" name="Google Shape;382;p53"/>
          <p:cNvSpPr/>
          <p:nvPr/>
        </p:nvSpPr>
        <p:spPr>
          <a:xfrm>
            <a:off x="879775" y="4569369"/>
            <a:ext cx="1371600" cy="307800"/>
          </a:xfrm>
          <a:prstGeom prst="flowChartAlternateProcess">
            <a:avLst/>
          </a:prstGeom>
          <a:solidFill>
            <a:srgbClr val="ED315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Lato"/>
                <a:ea typeface="Lato"/>
                <a:cs typeface="Lato"/>
                <a:sym typeface="Lato"/>
              </a:rPr>
              <a:t>Locations</a:t>
            </a:r>
            <a:endParaRPr b="1">
              <a:solidFill>
                <a:schemeClr val="lt1"/>
              </a:solidFill>
              <a:latin typeface="Lato"/>
              <a:ea typeface="Lato"/>
              <a:cs typeface="Lato"/>
              <a:sym typeface="Lato"/>
            </a:endParaRPr>
          </a:p>
        </p:txBody>
      </p:sp>
      <p:sp>
        <p:nvSpPr>
          <p:cNvPr id="383" name="Google Shape;383;p53"/>
          <p:cNvSpPr/>
          <p:nvPr/>
        </p:nvSpPr>
        <p:spPr>
          <a:xfrm>
            <a:off x="3886200" y="4569369"/>
            <a:ext cx="1371600" cy="307800"/>
          </a:xfrm>
          <a:prstGeom prst="flowChartAlternateProcess">
            <a:avLst/>
          </a:prstGeom>
          <a:solidFill>
            <a:srgbClr val="ED315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Lato"/>
                <a:ea typeface="Lato"/>
                <a:cs typeface="Lato"/>
                <a:sym typeface="Lato"/>
              </a:rPr>
              <a:t>Entities</a:t>
            </a:r>
            <a:endParaRPr b="1">
              <a:solidFill>
                <a:schemeClr val="lt1"/>
              </a:solidFill>
              <a:latin typeface="Lato"/>
              <a:ea typeface="Lato"/>
              <a:cs typeface="Lato"/>
              <a:sym typeface="Lato"/>
            </a:endParaRPr>
          </a:p>
        </p:txBody>
      </p:sp>
      <p:sp>
        <p:nvSpPr>
          <p:cNvPr id="384" name="Google Shape;384;p53"/>
          <p:cNvSpPr/>
          <p:nvPr/>
        </p:nvSpPr>
        <p:spPr>
          <a:xfrm>
            <a:off x="6892625" y="4569369"/>
            <a:ext cx="1371600" cy="307800"/>
          </a:xfrm>
          <a:prstGeom prst="flowChartAlternateProcess">
            <a:avLst/>
          </a:prstGeom>
          <a:solidFill>
            <a:srgbClr val="ED315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Lato"/>
                <a:ea typeface="Lato"/>
                <a:cs typeface="Lato"/>
                <a:sym typeface="Lato"/>
              </a:rPr>
              <a:t>Topics</a:t>
            </a:r>
            <a:endParaRPr b="1">
              <a:solidFill>
                <a:schemeClr val="lt1"/>
              </a:solidFill>
              <a:latin typeface="Lato"/>
              <a:ea typeface="Lato"/>
              <a:cs typeface="Lato"/>
              <a:sym typeface="Lato"/>
            </a:endParaRPr>
          </a:p>
        </p:txBody>
      </p:sp>
      <p:sp>
        <p:nvSpPr>
          <p:cNvPr id="385" name="Google Shape;385;p53"/>
          <p:cNvSpPr/>
          <p:nvPr/>
        </p:nvSpPr>
        <p:spPr>
          <a:xfrm>
            <a:off x="3571400" y="4033925"/>
            <a:ext cx="1785300" cy="233700"/>
          </a:xfrm>
          <a:prstGeom prst="wedgeRectCallout">
            <a:avLst>
              <a:gd fmla="val -50769" name="adj1"/>
              <a:gd fmla="val -93535"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Lato"/>
                <a:ea typeface="Lato"/>
                <a:cs typeface="Lato"/>
                <a:sym typeface="Lato"/>
              </a:rPr>
              <a:t>Next steps</a:t>
            </a:r>
            <a:endParaRPr>
              <a:latin typeface="Lato"/>
              <a:ea typeface="Lato"/>
              <a:cs typeface="Lato"/>
              <a:sym typeface="Lato"/>
            </a:endParaRPr>
          </a:p>
        </p:txBody>
      </p:sp>
      <p:sp>
        <p:nvSpPr>
          <p:cNvPr id="386" name="Google Shape;386;p53"/>
          <p:cNvSpPr txBox="1"/>
          <p:nvPr/>
        </p:nvSpPr>
        <p:spPr>
          <a:xfrm>
            <a:off x="301752" y="13716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2200">
                <a:solidFill>
                  <a:srgbClr val="212121"/>
                </a:solidFill>
                <a:latin typeface="Lato"/>
                <a:ea typeface="Lato"/>
                <a:cs typeface="Lato"/>
                <a:sym typeface="Lato"/>
              </a:rPr>
              <a:t>Resolutions as a Data Source</a:t>
            </a:r>
            <a:endParaRPr/>
          </a:p>
        </p:txBody>
      </p:sp>
      <p:sp>
        <p:nvSpPr>
          <p:cNvPr id="387" name="Google Shape;387;p53"/>
          <p:cNvSpPr/>
          <p:nvPr/>
        </p:nvSpPr>
        <p:spPr>
          <a:xfrm>
            <a:off x="0" y="630936"/>
            <a:ext cx="9144000" cy="309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388" name="Google Shape;388;p53"/>
          <p:cNvGrpSpPr/>
          <p:nvPr/>
        </p:nvGrpSpPr>
        <p:grpSpPr>
          <a:xfrm>
            <a:off x="4123350" y="175156"/>
            <a:ext cx="4684800" cy="1456200"/>
            <a:chOff x="3607125" y="3066056"/>
            <a:chExt cx="4684800" cy="1456200"/>
          </a:xfrm>
        </p:grpSpPr>
        <p:sp>
          <p:nvSpPr>
            <p:cNvPr id="389" name="Google Shape;389;p53"/>
            <p:cNvSpPr/>
            <p:nvPr/>
          </p:nvSpPr>
          <p:spPr>
            <a:xfrm>
              <a:off x="3607125" y="3066056"/>
              <a:ext cx="4684800" cy="14562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0" name="Google Shape;390;p53"/>
            <p:cNvSpPr/>
            <p:nvPr/>
          </p:nvSpPr>
          <p:spPr>
            <a:xfrm>
              <a:off x="5790600" y="3295575"/>
              <a:ext cx="2221200" cy="1034100"/>
            </a:xfrm>
            <a:prstGeom prst="wedgeRoundRectCallout">
              <a:avLst>
                <a:gd fmla="val -92848" name="adj1"/>
                <a:gd fmla="val 8061" name="adj2"/>
                <a:gd fmla="val 0" name="adj3"/>
              </a:avLst>
            </a:prstGeom>
            <a:solidFill>
              <a:schemeClr val="lt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Roboto Mono Light"/>
                  <a:ea typeface="Roboto Mono Light"/>
                  <a:cs typeface="Roboto Mono Light"/>
                  <a:sym typeface="Roboto Mono Light"/>
                </a:rPr>
                <a:t>What if we could map the locations mentioned?</a:t>
              </a:r>
              <a:endParaRPr>
                <a:latin typeface="Roboto Mono Light"/>
                <a:ea typeface="Roboto Mono Light"/>
                <a:cs typeface="Roboto Mono Light"/>
                <a:sym typeface="Roboto Mono Light"/>
              </a:endParaRPr>
            </a:p>
          </p:txBody>
        </p:sp>
        <p:pic>
          <p:nvPicPr>
            <p:cNvPr id="391" name="Google Shape;391;p53"/>
            <p:cNvPicPr preferRelativeResize="0"/>
            <p:nvPr/>
          </p:nvPicPr>
          <p:blipFill>
            <a:blip r:embed="rId4">
              <a:alphaModFix/>
            </a:blip>
            <a:stretch>
              <a:fillRect/>
            </a:stretch>
          </p:blipFill>
          <p:spPr>
            <a:xfrm>
              <a:off x="3773663" y="3213872"/>
              <a:ext cx="1197507" cy="1197507"/>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p27"/>
          <p:cNvPicPr preferRelativeResize="0"/>
          <p:nvPr/>
        </p:nvPicPr>
        <p:blipFill>
          <a:blip r:embed="rId3">
            <a:alphaModFix/>
          </a:blip>
          <a:stretch>
            <a:fillRect/>
          </a:stretch>
        </p:blipFill>
        <p:spPr>
          <a:xfrm>
            <a:off x="0" y="-10875"/>
            <a:ext cx="9144000" cy="5530859"/>
          </a:xfrm>
          <a:prstGeom prst="rect">
            <a:avLst/>
          </a:prstGeom>
          <a:noFill/>
          <a:ln>
            <a:noFill/>
          </a:ln>
        </p:spPr>
      </p:pic>
      <p:sp>
        <p:nvSpPr>
          <p:cNvPr id="115" name="Google Shape;115;p27"/>
          <p:cNvSpPr/>
          <p:nvPr/>
        </p:nvSpPr>
        <p:spPr>
          <a:xfrm>
            <a:off x="0" y="0"/>
            <a:ext cx="9144000" cy="55308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27"/>
          <p:cNvSpPr txBox="1"/>
          <p:nvPr/>
        </p:nvSpPr>
        <p:spPr>
          <a:xfrm>
            <a:off x="0" y="2202450"/>
            <a:ext cx="9144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b="1" lang="en" sz="2000">
                <a:latin typeface="Lato"/>
                <a:ea typeface="Lato"/>
                <a:cs typeface="Lato"/>
                <a:sym typeface="Lato"/>
              </a:rPr>
              <a:t>Why are Community Boards important?</a:t>
            </a:r>
            <a:endParaRPr b="1" sz="2000">
              <a:latin typeface="Lato"/>
              <a:ea typeface="Lato"/>
              <a:cs typeface="Lato"/>
              <a:sym typeface="Lato"/>
            </a:endParaRPr>
          </a:p>
        </p:txBody>
      </p:sp>
      <p:sp>
        <p:nvSpPr>
          <p:cNvPr id="117" name="Google Shape;117;p27"/>
          <p:cNvSpPr txBox="1"/>
          <p:nvPr/>
        </p:nvSpPr>
        <p:spPr>
          <a:xfrm>
            <a:off x="2418025" y="2811872"/>
            <a:ext cx="7452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b="1" lang="en" sz="2000">
                <a:latin typeface="Lato"/>
                <a:ea typeface="Lato"/>
                <a:cs typeface="Lato"/>
                <a:sym typeface="Lato"/>
              </a:rPr>
              <a:t>local</a:t>
            </a:r>
            <a:endParaRPr b="1" sz="2000">
              <a:latin typeface="Lato"/>
              <a:ea typeface="Lato"/>
              <a:cs typeface="Lato"/>
              <a:sym typeface="Lato"/>
            </a:endParaRPr>
          </a:p>
        </p:txBody>
      </p:sp>
      <p:sp>
        <p:nvSpPr>
          <p:cNvPr id="118" name="Google Shape;118;p27"/>
          <p:cNvSpPr/>
          <p:nvPr/>
        </p:nvSpPr>
        <p:spPr>
          <a:xfrm>
            <a:off x="26700" y="4137263"/>
            <a:ext cx="9090600" cy="1006200"/>
          </a:xfrm>
          <a:prstGeom prst="flowChartAlternateProcess">
            <a:avLst/>
          </a:prstGeom>
          <a:solidFill>
            <a:srgbClr val="00E09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solidFill>
                  <a:schemeClr val="lt1"/>
                </a:solidFill>
                <a:latin typeface="Lato"/>
                <a:ea typeface="Lato"/>
                <a:cs typeface="Lato"/>
                <a:sym typeface="Lato"/>
              </a:rPr>
              <a:t>Community boards produce more structured civic data than almost any other level of government.</a:t>
            </a:r>
            <a:endParaRPr b="1" sz="1700">
              <a:solidFill>
                <a:schemeClr val="lt1"/>
              </a:solidFill>
              <a:latin typeface="Lato"/>
              <a:ea typeface="Lato"/>
              <a:cs typeface="Lato"/>
              <a:sym typeface="Lato"/>
            </a:endParaRPr>
          </a:p>
        </p:txBody>
      </p:sp>
      <p:sp>
        <p:nvSpPr>
          <p:cNvPr id="119" name="Google Shape;119;p27"/>
          <p:cNvSpPr txBox="1"/>
          <p:nvPr/>
        </p:nvSpPr>
        <p:spPr>
          <a:xfrm>
            <a:off x="3118175" y="2607625"/>
            <a:ext cx="3817500" cy="123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00E09D"/>
                </a:solidFill>
              </a:rPr>
              <a:t>Stakeholders, </a:t>
            </a:r>
            <a:endParaRPr b="1" sz="1800">
              <a:solidFill>
                <a:srgbClr val="00E09D"/>
              </a:solidFill>
            </a:endParaRPr>
          </a:p>
          <a:p>
            <a:pPr indent="0" lvl="0" marL="0" rtl="0" algn="l">
              <a:spcBef>
                <a:spcPts val="0"/>
              </a:spcBef>
              <a:spcAft>
                <a:spcPts val="0"/>
              </a:spcAft>
              <a:buNone/>
            </a:pPr>
            <a:r>
              <a:rPr b="1" lang="en" sz="1800">
                <a:solidFill>
                  <a:srgbClr val="00E09D"/>
                </a:solidFill>
              </a:rPr>
              <a:t>Policy, </a:t>
            </a:r>
            <a:endParaRPr b="1" sz="1800">
              <a:solidFill>
                <a:srgbClr val="00E09D"/>
              </a:solidFill>
            </a:endParaRPr>
          </a:p>
          <a:p>
            <a:pPr indent="0" lvl="0" marL="0" rtl="0" algn="l">
              <a:spcBef>
                <a:spcPts val="0"/>
              </a:spcBef>
              <a:spcAft>
                <a:spcPts val="0"/>
              </a:spcAft>
              <a:buNone/>
            </a:pPr>
            <a:r>
              <a:rPr b="1" lang="en" sz="1800">
                <a:solidFill>
                  <a:srgbClr val="00E09D"/>
                </a:solidFill>
              </a:rPr>
              <a:t>Participation, </a:t>
            </a:r>
            <a:endParaRPr b="1" sz="1800">
              <a:solidFill>
                <a:srgbClr val="00E09D"/>
              </a:solidFill>
            </a:endParaRPr>
          </a:p>
          <a:p>
            <a:pPr indent="0" lvl="0" marL="0" rtl="0" algn="l">
              <a:spcBef>
                <a:spcPts val="0"/>
              </a:spcBef>
              <a:spcAft>
                <a:spcPts val="0"/>
              </a:spcAft>
              <a:buNone/>
            </a:pPr>
            <a:r>
              <a:rPr b="1" lang="en" sz="1800">
                <a:solidFill>
                  <a:srgbClr val="00E09D"/>
                </a:solidFill>
              </a:rPr>
              <a:t>Decisions…</a:t>
            </a:r>
            <a:endParaRPr b="1" sz="1800">
              <a:solidFill>
                <a:srgbClr val="00E09D"/>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p54" title="ChatGPT Image Jul 24, 2026, 01_54_00 PM.png"/>
          <p:cNvPicPr preferRelativeResize="0"/>
          <p:nvPr/>
        </p:nvPicPr>
        <p:blipFill rotWithShape="1">
          <a:blip r:embed="rId3">
            <a:alphaModFix/>
          </a:blip>
          <a:srcRect b="52432" l="1943" r="2345" t="7869"/>
          <a:stretch/>
        </p:blipFill>
        <p:spPr>
          <a:xfrm>
            <a:off x="0" y="808100"/>
            <a:ext cx="9143999" cy="2277080"/>
          </a:xfrm>
          <a:prstGeom prst="rect">
            <a:avLst/>
          </a:prstGeom>
          <a:noFill/>
          <a:ln>
            <a:noFill/>
          </a:ln>
        </p:spPr>
      </p:pic>
      <p:sp>
        <p:nvSpPr>
          <p:cNvPr id="397" name="Google Shape;397;p54"/>
          <p:cNvSpPr txBox="1"/>
          <p:nvPr>
            <p:ph type="title"/>
          </p:nvPr>
        </p:nvSpPr>
        <p:spPr>
          <a:xfrm>
            <a:off x="311700" y="1082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Lato"/>
                <a:ea typeface="Lato"/>
                <a:cs typeface="Lato"/>
                <a:sym typeface="Lato"/>
              </a:rPr>
              <a:t>Mapping Resolutions</a:t>
            </a:r>
            <a:endParaRPr b="1">
              <a:latin typeface="Lato"/>
              <a:ea typeface="Lato"/>
              <a:cs typeface="Lato"/>
              <a:sym typeface="Lato"/>
            </a:endParaRPr>
          </a:p>
        </p:txBody>
      </p:sp>
      <p:pic>
        <p:nvPicPr>
          <p:cNvPr id="398" name="Google Shape;398;p54" title="ChatGPT Image Jul 24, 2026, 01_54_00 PM.png"/>
          <p:cNvPicPr preferRelativeResize="0"/>
          <p:nvPr/>
        </p:nvPicPr>
        <p:blipFill rotWithShape="1">
          <a:blip r:embed="rId3">
            <a:alphaModFix/>
          </a:blip>
          <a:srcRect b="3214" l="8414" r="12359" t="60300"/>
          <a:stretch/>
        </p:blipFill>
        <p:spPr>
          <a:xfrm>
            <a:off x="1747125" y="3206350"/>
            <a:ext cx="5649751" cy="15620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5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404" name="Google Shape;404;p5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05" name="Google Shape;405;p55"/>
          <p:cNvPicPr preferRelativeResize="0"/>
          <p:nvPr/>
        </p:nvPicPr>
        <p:blipFill>
          <a:blip r:embed="rId3">
            <a:alphaModFix/>
          </a:blip>
          <a:stretch>
            <a:fillRect/>
          </a:stretch>
        </p:blipFill>
        <p:spPr>
          <a:xfrm>
            <a:off x="-29400" y="-16750"/>
            <a:ext cx="9144003" cy="517699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5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411" name="Google Shape;411;p5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12" name="Google Shape;412;p56"/>
          <p:cNvPicPr preferRelativeResize="0"/>
          <p:nvPr/>
        </p:nvPicPr>
        <p:blipFill>
          <a:blip r:embed="rId3">
            <a:alphaModFix/>
          </a:blip>
          <a:stretch>
            <a:fillRect/>
          </a:stretch>
        </p:blipFill>
        <p:spPr>
          <a:xfrm>
            <a:off x="29387" y="-16750"/>
            <a:ext cx="9085225" cy="5176993"/>
          </a:xfrm>
          <a:prstGeom prst="rect">
            <a:avLst/>
          </a:prstGeom>
          <a:noFill/>
          <a:ln>
            <a:noFill/>
          </a:ln>
        </p:spPr>
      </p:pic>
      <p:sp>
        <p:nvSpPr>
          <p:cNvPr id="413" name="Google Shape;413;p56"/>
          <p:cNvSpPr/>
          <p:nvPr/>
        </p:nvSpPr>
        <p:spPr>
          <a:xfrm>
            <a:off x="0" y="-16750"/>
            <a:ext cx="9144000" cy="55308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4" name="Google Shape;414;p56"/>
          <p:cNvPicPr preferRelativeResize="0"/>
          <p:nvPr/>
        </p:nvPicPr>
        <p:blipFill>
          <a:blip r:embed="rId4">
            <a:alphaModFix/>
          </a:blip>
          <a:stretch>
            <a:fillRect/>
          </a:stretch>
        </p:blipFill>
        <p:spPr>
          <a:xfrm>
            <a:off x="0" y="847437"/>
            <a:ext cx="9144002" cy="1875176"/>
          </a:xfrm>
          <a:prstGeom prst="rect">
            <a:avLst/>
          </a:prstGeom>
          <a:noFill/>
          <a:ln>
            <a:noFill/>
          </a:ln>
        </p:spPr>
      </p:pic>
      <p:sp>
        <p:nvSpPr>
          <p:cNvPr id="415" name="Google Shape;415;p56"/>
          <p:cNvSpPr/>
          <p:nvPr/>
        </p:nvSpPr>
        <p:spPr>
          <a:xfrm>
            <a:off x="2229588" y="3112681"/>
            <a:ext cx="4684800" cy="14562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16" name="Google Shape;416;p56"/>
          <p:cNvSpPr/>
          <p:nvPr/>
        </p:nvSpPr>
        <p:spPr>
          <a:xfrm>
            <a:off x="4413063" y="3342200"/>
            <a:ext cx="2221200" cy="1034100"/>
          </a:xfrm>
          <a:prstGeom prst="wedgeRoundRectCallout">
            <a:avLst>
              <a:gd fmla="val -92848" name="adj1"/>
              <a:gd fmla="val 8061" name="adj2"/>
              <a:gd fmla="val 0" name="adj3"/>
            </a:avLst>
          </a:prstGeom>
          <a:solidFill>
            <a:schemeClr val="lt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Roboto Mono Light"/>
                <a:ea typeface="Roboto Mono Light"/>
                <a:cs typeface="Roboto Mono Light"/>
                <a:sym typeface="Roboto Mono Light"/>
              </a:rPr>
              <a:t>What if we could dive into the meeting discussion?</a:t>
            </a:r>
            <a:endParaRPr>
              <a:latin typeface="Roboto Mono Light"/>
              <a:ea typeface="Roboto Mono Light"/>
              <a:cs typeface="Roboto Mono Light"/>
              <a:sym typeface="Roboto Mono Light"/>
            </a:endParaRPr>
          </a:p>
        </p:txBody>
      </p:sp>
      <p:pic>
        <p:nvPicPr>
          <p:cNvPr id="417" name="Google Shape;417;p56"/>
          <p:cNvPicPr preferRelativeResize="0"/>
          <p:nvPr/>
        </p:nvPicPr>
        <p:blipFill>
          <a:blip r:embed="rId5">
            <a:alphaModFix/>
          </a:blip>
          <a:stretch>
            <a:fillRect/>
          </a:stretch>
        </p:blipFill>
        <p:spPr>
          <a:xfrm>
            <a:off x="2396125" y="3260497"/>
            <a:ext cx="1197507" cy="119750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pic>
        <p:nvPicPr>
          <p:cNvPr id="422" name="Google Shape;422;p57" title="ChatGPT Image Jul 24, 2026, 04_02_30 PM.png"/>
          <p:cNvPicPr preferRelativeResize="0"/>
          <p:nvPr/>
        </p:nvPicPr>
        <p:blipFill>
          <a:blip r:embed="rId3">
            <a:alphaModFix/>
          </a:blip>
          <a:stretch>
            <a:fillRect/>
          </a:stretch>
        </p:blipFill>
        <p:spPr>
          <a:xfrm>
            <a:off x="0" y="0"/>
            <a:ext cx="9139127" cy="5143499"/>
          </a:xfrm>
          <a:prstGeom prst="rect">
            <a:avLst/>
          </a:prstGeom>
          <a:noFill/>
          <a:ln>
            <a:noFill/>
          </a:ln>
        </p:spPr>
      </p:pic>
      <p:pic>
        <p:nvPicPr>
          <p:cNvPr id="423" name="Google Shape;423;p57"/>
          <p:cNvPicPr preferRelativeResize="0"/>
          <p:nvPr/>
        </p:nvPicPr>
        <p:blipFill rotWithShape="1">
          <a:blip r:embed="rId4">
            <a:alphaModFix/>
          </a:blip>
          <a:srcRect b="5231" l="24582" r="24398" t="0"/>
          <a:stretch/>
        </p:blipFill>
        <p:spPr>
          <a:xfrm>
            <a:off x="7292300" y="2399150"/>
            <a:ext cx="1846825" cy="2744351"/>
          </a:xfrm>
          <a:prstGeom prst="rect">
            <a:avLst/>
          </a:prstGeom>
          <a:noFill/>
          <a:ln>
            <a:noFill/>
          </a:ln>
        </p:spPr>
      </p:pic>
      <p:pic>
        <p:nvPicPr>
          <p:cNvPr id="424" name="Google Shape;424;p57"/>
          <p:cNvPicPr preferRelativeResize="0"/>
          <p:nvPr/>
        </p:nvPicPr>
        <p:blipFill>
          <a:blip r:embed="rId5">
            <a:alphaModFix/>
          </a:blip>
          <a:stretch>
            <a:fillRect/>
          </a:stretch>
        </p:blipFill>
        <p:spPr>
          <a:xfrm>
            <a:off x="3646152" y="371825"/>
            <a:ext cx="1846826" cy="46173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pic>
        <p:nvPicPr>
          <p:cNvPr id="429" name="Google Shape;429;p58"/>
          <p:cNvPicPr preferRelativeResize="0"/>
          <p:nvPr/>
        </p:nvPicPr>
        <p:blipFill>
          <a:blip r:embed="rId3">
            <a:alphaModFix/>
          </a:blip>
          <a:stretch>
            <a:fillRect/>
          </a:stretch>
        </p:blipFill>
        <p:spPr>
          <a:xfrm>
            <a:off x="0" y="-10875"/>
            <a:ext cx="9144000" cy="5530859"/>
          </a:xfrm>
          <a:prstGeom prst="rect">
            <a:avLst/>
          </a:prstGeom>
          <a:noFill/>
          <a:ln>
            <a:noFill/>
          </a:ln>
        </p:spPr>
      </p:pic>
      <p:sp>
        <p:nvSpPr>
          <p:cNvPr id="430" name="Google Shape;430;p58"/>
          <p:cNvSpPr/>
          <p:nvPr/>
        </p:nvSpPr>
        <p:spPr>
          <a:xfrm>
            <a:off x="0" y="0"/>
            <a:ext cx="9144000" cy="55308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58"/>
          <p:cNvSpPr txBox="1"/>
          <p:nvPr>
            <p:ph type="title"/>
          </p:nvPr>
        </p:nvSpPr>
        <p:spPr>
          <a:xfrm>
            <a:off x="2549400" y="1154113"/>
            <a:ext cx="4045200" cy="14823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
                <a:solidFill>
                  <a:srgbClr val="ED315D"/>
                </a:solidFill>
                <a:latin typeface="Lato"/>
                <a:ea typeface="Lato"/>
                <a:cs typeface="Lato"/>
                <a:sym typeface="Lato"/>
              </a:rPr>
              <a:t>Demo Time!</a:t>
            </a:r>
            <a:endParaRPr b="1" sz="3200">
              <a:solidFill>
                <a:srgbClr val="ED315D"/>
              </a:solidFill>
              <a:latin typeface="Lato"/>
              <a:ea typeface="Lato"/>
              <a:cs typeface="Lato"/>
              <a:sym typeface="Lato"/>
            </a:endParaRPr>
          </a:p>
        </p:txBody>
      </p:sp>
      <p:pic>
        <p:nvPicPr>
          <p:cNvPr id="432" name="Google Shape;432;p58"/>
          <p:cNvPicPr preferRelativeResize="0"/>
          <p:nvPr/>
        </p:nvPicPr>
        <p:blipFill rotWithShape="1">
          <a:blip r:embed="rId4">
            <a:alphaModFix/>
          </a:blip>
          <a:srcRect b="9556" l="0" r="0" t="21101"/>
          <a:stretch/>
        </p:blipFill>
        <p:spPr>
          <a:xfrm>
            <a:off x="3213550" y="2492688"/>
            <a:ext cx="2716902" cy="188400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5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Q&amp;A</a:t>
            </a:r>
            <a:endParaRPr/>
          </a:p>
        </p:txBody>
      </p:sp>
      <p:sp>
        <p:nvSpPr>
          <p:cNvPr id="438" name="Google Shape;438;p5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39" name="Google Shape;439;p59"/>
          <p:cNvPicPr preferRelativeResize="0"/>
          <p:nvPr/>
        </p:nvPicPr>
        <p:blipFill>
          <a:blip r:embed="rId3">
            <a:alphaModFix/>
          </a:blip>
          <a:stretch>
            <a:fillRect/>
          </a:stretch>
        </p:blipFill>
        <p:spPr>
          <a:xfrm>
            <a:off x="0" y="0"/>
            <a:ext cx="9139202" cy="5143499"/>
          </a:xfrm>
          <a:prstGeom prst="rect">
            <a:avLst/>
          </a:prstGeom>
          <a:noFill/>
          <a:ln>
            <a:noFill/>
          </a:ln>
        </p:spPr>
      </p:pic>
      <p:pic>
        <p:nvPicPr>
          <p:cNvPr id="440" name="Google Shape;440;p59"/>
          <p:cNvPicPr preferRelativeResize="0"/>
          <p:nvPr/>
        </p:nvPicPr>
        <p:blipFill>
          <a:blip r:embed="rId4">
            <a:alphaModFix/>
          </a:blip>
          <a:stretch>
            <a:fillRect/>
          </a:stretch>
        </p:blipFill>
        <p:spPr>
          <a:xfrm>
            <a:off x="1267025" y="189850"/>
            <a:ext cx="1173050" cy="1458475"/>
          </a:xfrm>
          <a:prstGeom prst="rect">
            <a:avLst/>
          </a:prstGeom>
          <a:noFill/>
          <a:ln>
            <a:noFill/>
          </a:ln>
        </p:spPr>
      </p:pic>
      <p:sp>
        <p:nvSpPr>
          <p:cNvPr id="441" name="Google Shape;441;p59"/>
          <p:cNvSpPr txBox="1"/>
          <p:nvPr/>
        </p:nvSpPr>
        <p:spPr>
          <a:xfrm>
            <a:off x="3072000" y="3641775"/>
            <a:ext cx="3000000" cy="1203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300">
                <a:solidFill>
                  <a:schemeClr val="dk1"/>
                </a:solidFill>
                <a:latin typeface="Roboto Mono"/>
                <a:ea typeface="Roboto Mono"/>
                <a:cs typeface="Roboto Mono"/>
                <a:sym typeface="Roboto Mono"/>
              </a:rPr>
              <a:t>blockparty.studio</a:t>
            </a:r>
            <a:endParaRPr sz="1300">
              <a:solidFill>
                <a:schemeClr val="dk1"/>
              </a:solidFill>
              <a:latin typeface="Roboto Mono"/>
              <a:ea typeface="Roboto Mono"/>
              <a:cs typeface="Roboto Mono"/>
              <a:sym typeface="Roboto Mono"/>
            </a:endParaRPr>
          </a:p>
          <a:p>
            <a:pPr indent="0" lvl="0" marL="0" rtl="0" algn="ctr">
              <a:lnSpc>
                <a:spcPct val="115000"/>
              </a:lnSpc>
              <a:spcBef>
                <a:spcPts val="1000"/>
              </a:spcBef>
              <a:spcAft>
                <a:spcPts val="0"/>
              </a:spcAft>
              <a:buNone/>
            </a:pPr>
            <a:r>
              <a:rPr lang="en" sz="1300" u="sng">
                <a:solidFill>
                  <a:schemeClr val="hlink"/>
                </a:solidFill>
                <a:latin typeface="Roboto Mono"/>
                <a:ea typeface="Roboto Mono"/>
                <a:cs typeface="Roboto Mono"/>
                <a:sym typeface="Roboto Mono"/>
                <a:hlinkClick r:id="rId5"/>
              </a:rPr>
              <a:t>blockparty.meeting@gmail.com</a:t>
            </a:r>
            <a:endParaRPr sz="1300">
              <a:solidFill>
                <a:schemeClr val="dk1"/>
              </a:solidFill>
              <a:latin typeface="Roboto Mono"/>
              <a:ea typeface="Roboto Mono"/>
              <a:cs typeface="Roboto Mono"/>
              <a:sym typeface="Roboto Mono"/>
            </a:endParaRPr>
          </a:p>
          <a:p>
            <a:pPr indent="0" lvl="0" marL="0" rtl="0" algn="ctr">
              <a:lnSpc>
                <a:spcPct val="115000"/>
              </a:lnSpc>
              <a:spcBef>
                <a:spcPts val="0"/>
              </a:spcBef>
              <a:spcAft>
                <a:spcPts val="0"/>
              </a:spcAft>
              <a:buNone/>
            </a:pPr>
            <a:r>
              <a:t/>
            </a:r>
            <a:endParaRPr sz="1300">
              <a:solidFill>
                <a:schemeClr val="dk1"/>
              </a:solidFill>
              <a:latin typeface="Roboto Mono"/>
              <a:ea typeface="Roboto Mono"/>
              <a:cs typeface="Roboto Mono"/>
              <a:sym typeface="Roboto Mono"/>
            </a:endParaRPr>
          </a:p>
          <a:p>
            <a:pPr indent="0" lvl="0" marL="0" rtl="0" algn="ctr">
              <a:lnSpc>
                <a:spcPct val="115000"/>
              </a:lnSpc>
              <a:spcBef>
                <a:spcPts val="0"/>
              </a:spcBef>
              <a:spcAft>
                <a:spcPts val="0"/>
              </a:spcAft>
              <a:buNone/>
            </a:pPr>
            <a:r>
              <a:rPr lang="en" sz="1300">
                <a:solidFill>
                  <a:schemeClr val="dk1"/>
                </a:solidFill>
                <a:latin typeface="Roboto Mono"/>
                <a:ea typeface="Roboto Mono"/>
                <a:cs typeface="Roboto Mono"/>
                <a:sym typeface="Roboto Mono"/>
              </a:rPr>
              <a:t>nycuriosity.com</a:t>
            </a:r>
            <a:endParaRPr sz="1300">
              <a:solidFill>
                <a:schemeClr val="dk1"/>
              </a:solidFill>
              <a:latin typeface="Roboto Mono"/>
              <a:ea typeface="Roboto Mono"/>
              <a:cs typeface="Roboto Mono"/>
              <a:sym typeface="Roboto Mono"/>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pic>
        <p:nvPicPr>
          <p:cNvPr id="446" name="Google Shape;446;p60"/>
          <p:cNvPicPr preferRelativeResize="0"/>
          <p:nvPr/>
        </p:nvPicPr>
        <p:blipFill>
          <a:blip r:embed="rId3">
            <a:alphaModFix/>
          </a:blip>
          <a:stretch>
            <a:fillRect/>
          </a:stretch>
        </p:blipFill>
        <p:spPr>
          <a:xfrm>
            <a:off x="0" y="-10875"/>
            <a:ext cx="9144000" cy="5530859"/>
          </a:xfrm>
          <a:prstGeom prst="rect">
            <a:avLst/>
          </a:prstGeom>
          <a:noFill/>
          <a:ln>
            <a:noFill/>
          </a:ln>
        </p:spPr>
      </p:pic>
      <p:sp>
        <p:nvSpPr>
          <p:cNvPr id="447" name="Google Shape;447;p60"/>
          <p:cNvSpPr/>
          <p:nvPr/>
        </p:nvSpPr>
        <p:spPr>
          <a:xfrm>
            <a:off x="0" y="0"/>
            <a:ext cx="9144000" cy="55308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60"/>
          <p:cNvSpPr txBox="1"/>
          <p:nvPr>
            <p:ph type="title"/>
          </p:nvPr>
        </p:nvSpPr>
        <p:spPr>
          <a:xfrm>
            <a:off x="2549400" y="1154113"/>
            <a:ext cx="4045200" cy="14823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
                <a:solidFill>
                  <a:srgbClr val="ED315D"/>
                </a:solidFill>
                <a:latin typeface="Lato"/>
                <a:ea typeface="Lato"/>
                <a:cs typeface="Lato"/>
                <a:sym typeface="Lato"/>
              </a:rPr>
              <a:t>Appendix</a:t>
            </a:r>
            <a:endParaRPr b="1" sz="3200">
              <a:solidFill>
                <a:srgbClr val="ED315D"/>
              </a:solidFill>
              <a:latin typeface="Lato"/>
              <a:ea typeface="Lato"/>
              <a:cs typeface="Lato"/>
              <a:sym typeface="Lato"/>
            </a:endParaRPr>
          </a:p>
        </p:txBody>
      </p:sp>
      <p:pic>
        <p:nvPicPr>
          <p:cNvPr id="449" name="Google Shape;449;p60"/>
          <p:cNvPicPr preferRelativeResize="0"/>
          <p:nvPr/>
        </p:nvPicPr>
        <p:blipFill rotWithShape="1">
          <a:blip r:embed="rId4">
            <a:alphaModFix/>
          </a:blip>
          <a:srcRect b="9556" l="0" r="0" t="21101"/>
          <a:stretch/>
        </p:blipFill>
        <p:spPr>
          <a:xfrm>
            <a:off x="3213550" y="2492688"/>
            <a:ext cx="2716902" cy="188400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3" name="Shape 453"/>
        <p:cNvGrpSpPr/>
        <p:nvPr/>
      </p:nvGrpSpPr>
      <p:grpSpPr>
        <a:xfrm>
          <a:off x="0" y="0"/>
          <a:ext cx="0" cy="0"/>
          <a:chOff x="0" y="0"/>
          <a:chExt cx="0" cy="0"/>
        </a:xfrm>
      </p:grpSpPr>
      <p:pic>
        <p:nvPicPr>
          <p:cNvPr id="454" name="Google Shape;454;p61"/>
          <p:cNvPicPr preferRelativeResize="0"/>
          <p:nvPr/>
        </p:nvPicPr>
        <p:blipFill>
          <a:blip r:embed="rId3">
            <a:alphaModFix/>
          </a:blip>
          <a:stretch>
            <a:fillRect/>
          </a:stretch>
        </p:blipFill>
        <p:spPr>
          <a:xfrm>
            <a:off x="100" y="3513550"/>
            <a:ext cx="9217710" cy="1779600"/>
          </a:xfrm>
          <a:prstGeom prst="rect">
            <a:avLst/>
          </a:prstGeom>
          <a:noFill/>
          <a:ln>
            <a:noFill/>
          </a:ln>
        </p:spPr>
      </p:pic>
      <p:sp>
        <p:nvSpPr>
          <p:cNvPr id="455" name="Google Shape;455;p61"/>
          <p:cNvSpPr txBox="1"/>
          <p:nvPr/>
        </p:nvSpPr>
        <p:spPr>
          <a:xfrm>
            <a:off x="301752" y="13716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2200" u="none" cap="none" strike="noStrike">
                <a:solidFill>
                  <a:srgbClr val="212121"/>
                </a:solidFill>
                <a:latin typeface="Lato"/>
                <a:ea typeface="Lato"/>
                <a:cs typeface="Lato"/>
                <a:sym typeface="Lato"/>
              </a:rPr>
              <a:t>How the Extractor Works — Three-Step Pipeline</a:t>
            </a:r>
            <a:endParaRPr>
              <a:latin typeface="Lato"/>
              <a:ea typeface="Lato"/>
              <a:cs typeface="Lato"/>
              <a:sym typeface="Lato"/>
            </a:endParaRPr>
          </a:p>
        </p:txBody>
      </p:sp>
      <p:sp>
        <p:nvSpPr>
          <p:cNvPr id="456" name="Google Shape;456;p61"/>
          <p:cNvSpPr/>
          <p:nvPr/>
        </p:nvSpPr>
        <p:spPr>
          <a:xfrm>
            <a:off x="0" y="630936"/>
            <a:ext cx="9144000" cy="309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57" name="Google Shape;457;p61"/>
          <p:cNvSpPr/>
          <p:nvPr/>
        </p:nvSpPr>
        <p:spPr>
          <a:xfrm>
            <a:off x="205777" y="1059752"/>
            <a:ext cx="2697600" cy="21603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00" u="none" cap="none" strike="noStrike">
              <a:solidFill>
                <a:schemeClr val="dk1"/>
              </a:solidFill>
              <a:latin typeface="Calibri"/>
              <a:ea typeface="Calibri"/>
              <a:cs typeface="Calibri"/>
              <a:sym typeface="Calibri"/>
            </a:endParaRPr>
          </a:p>
        </p:txBody>
      </p:sp>
      <p:sp>
        <p:nvSpPr>
          <p:cNvPr id="458" name="Google Shape;458;p61"/>
          <p:cNvSpPr/>
          <p:nvPr/>
        </p:nvSpPr>
        <p:spPr>
          <a:xfrm>
            <a:off x="205777" y="1059752"/>
            <a:ext cx="2697600" cy="425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59" name="Google Shape;459;p61"/>
          <p:cNvSpPr txBox="1"/>
          <p:nvPr/>
        </p:nvSpPr>
        <p:spPr>
          <a:xfrm>
            <a:off x="315505" y="1094041"/>
            <a:ext cx="4116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2400" u="none" cap="none" strike="noStrike">
                <a:solidFill>
                  <a:srgbClr val="FFFFFF"/>
                </a:solidFill>
                <a:latin typeface="Lato"/>
                <a:ea typeface="Lato"/>
                <a:cs typeface="Lato"/>
                <a:sym typeface="Lato"/>
              </a:rPr>
              <a:t>1</a:t>
            </a:r>
            <a:endParaRPr sz="1800">
              <a:latin typeface="Lato"/>
              <a:ea typeface="Lato"/>
              <a:cs typeface="Lato"/>
              <a:sym typeface="Lato"/>
            </a:endParaRPr>
          </a:p>
        </p:txBody>
      </p:sp>
      <p:sp>
        <p:nvSpPr>
          <p:cNvPr id="460" name="Google Shape;460;p61"/>
          <p:cNvSpPr txBox="1"/>
          <p:nvPr/>
        </p:nvSpPr>
        <p:spPr>
          <a:xfrm>
            <a:off x="754417" y="1121474"/>
            <a:ext cx="2011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1800" u="none" cap="none" strike="noStrike">
                <a:solidFill>
                  <a:srgbClr val="FFFFFF"/>
                </a:solidFill>
                <a:latin typeface="Lato"/>
                <a:ea typeface="Lato"/>
                <a:cs typeface="Lato"/>
                <a:sym typeface="Lato"/>
              </a:rPr>
              <a:t>Fetch PDF</a:t>
            </a:r>
            <a:endParaRPr sz="1800">
              <a:latin typeface="Lato"/>
              <a:ea typeface="Lato"/>
              <a:cs typeface="Lato"/>
              <a:sym typeface="Lato"/>
            </a:endParaRPr>
          </a:p>
        </p:txBody>
      </p:sp>
      <p:sp>
        <p:nvSpPr>
          <p:cNvPr id="461" name="Google Shape;461;p61"/>
          <p:cNvSpPr txBox="1"/>
          <p:nvPr/>
        </p:nvSpPr>
        <p:spPr>
          <a:xfrm>
            <a:off x="205900" y="1485000"/>
            <a:ext cx="2697600" cy="1734900"/>
          </a:xfrm>
          <a:prstGeom prst="rect">
            <a:avLst/>
          </a:prstGeom>
          <a:noFill/>
          <a:ln>
            <a:noFill/>
          </a:ln>
        </p:spPr>
        <p:txBody>
          <a:bodyPr anchorCtr="0" anchor="ctr" bIns="45700" lIns="91425" spcFirstLastPara="1" rIns="91425" wrap="square" tIns="45700">
            <a:noAutofit/>
          </a:bodyPr>
          <a:lstStyle/>
          <a:p>
            <a:pPr indent="-336550" lvl="0" marL="457200" marR="0" rtl="0" algn="l">
              <a:spcBef>
                <a:spcPts val="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HTTP request to nyc.gov</a:t>
            </a:r>
            <a:br>
              <a:rPr b="0" i="0" lang="en" sz="1700" u="none" cap="none" strike="noStrike">
                <a:solidFill>
                  <a:srgbClr val="304D80"/>
                </a:solidFill>
                <a:latin typeface="Lato"/>
                <a:ea typeface="Lato"/>
                <a:cs typeface="Lato"/>
                <a:sym typeface="Lato"/>
              </a:rPr>
            </a:br>
            <a:endParaRPr b="0" i="0" sz="1700" u="none" cap="none" strike="noStrike">
              <a:solidFill>
                <a:srgbClr val="304D80"/>
              </a:solidFill>
              <a:latin typeface="Lato"/>
              <a:ea typeface="Lato"/>
              <a:cs typeface="Lato"/>
              <a:sym typeface="Lato"/>
            </a:endParaRPr>
          </a:p>
          <a:p>
            <a:pPr indent="-336550" lvl="0" marL="457200" marR="0" rtl="0" algn="l">
              <a:spcBef>
                <a:spcPts val="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Processed in memory—no files saved</a:t>
            </a:r>
            <a:endParaRPr sz="1700">
              <a:solidFill>
                <a:srgbClr val="304D80"/>
              </a:solidFill>
              <a:latin typeface="Lato"/>
              <a:ea typeface="Lato"/>
              <a:cs typeface="Lato"/>
              <a:sym typeface="Lato"/>
            </a:endParaRPr>
          </a:p>
        </p:txBody>
      </p:sp>
      <p:sp>
        <p:nvSpPr>
          <p:cNvPr id="462" name="Google Shape;462;p61"/>
          <p:cNvSpPr txBox="1"/>
          <p:nvPr/>
        </p:nvSpPr>
        <p:spPr>
          <a:xfrm>
            <a:off x="2836409" y="2004038"/>
            <a:ext cx="411600" cy="430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 sz="2200" u="none" cap="none" strike="noStrike">
                <a:solidFill>
                  <a:srgbClr val="4285F4"/>
                </a:solidFill>
                <a:latin typeface="Lato"/>
                <a:ea typeface="Lato"/>
                <a:cs typeface="Lato"/>
                <a:sym typeface="Lato"/>
              </a:rPr>
              <a:t>→</a:t>
            </a:r>
            <a:endParaRPr/>
          </a:p>
        </p:txBody>
      </p:sp>
      <p:sp>
        <p:nvSpPr>
          <p:cNvPr id="463" name="Google Shape;463;p61"/>
          <p:cNvSpPr/>
          <p:nvPr/>
        </p:nvSpPr>
        <p:spPr>
          <a:xfrm>
            <a:off x="3223297" y="1059752"/>
            <a:ext cx="2697600" cy="21603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00" u="none" cap="none" strike="noStrike">
              <a:solidFill>
                <a:schemeClr val="dk1"/>
              </a:solidFill>
              <a:latin typeface="Calibri"/>
              <a:ea typeface="Calibri"/>
              <a:cs typeface="Calibri"/>
              <a:sym typeface="Calibri"/>
            </a:endParaRPr>
          </a:p>
        </p:txBody>
      </p:sp>
      <p:sp>
        <p:nvSpPr>
          <p:cNvPr id="464" name="Google Shape;464;p61"/>
          <p:cNvSpPr/>
          <p:nvPr/>
        </p:nvSpPr>
        <p:spPr>
          <a:xfrm>
            <a:off x="3223297" y="1059752"/>
            <a:ext cx="2697600" cy="425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65" name="Google Shape;465;p61"/>
          <p:cNvSpPr txBox="1"/>
          <p:nvPr/>
        </p:nvSpPr>
        <p:spPr>
          <a:xfrm>
            <a:off x="3333025" y="1094041"/>
            <a:ext cx="4116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2400" u="none" cap="none" strike="noStrike">
                <a:solidFill>
                  <a:srgbClr val="FFFFFF"/>
                </a:solidFill>
                <a:latin typeface="Lato"/>
                <a:ea typeface="Lato"/>
                <a:cs typeface="Lato"/>
                <a:sym typeface="Lato"/>
              </a:rPr>
              <a:t>2</a:t>
            </a:r>
            <a:endParaRPr sz="1800">
              <a:latin typeface="Lato"/>
              <a:ea typeface="Lato"/>
              <a:cs typeface="Lato"/>
              <a:sym typeface="Lato"/>
            </a:endParaRPr>
          </a:p>
        </p:txBody>
      </p:sp>
      <p:sp>
        <p:nvSpPr>
          <p:cNvPr id="466" name="Google Shape;466;p61"/>
          <p:cNvSpPr txBox="1"/>
          <p:nvPr/>
        </p:nvSpPr>
        <p:spPr>
          <a:xfrm>
            <a:off x="3771936" y="1121474"/>
            <a:ext cx="2011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1800" u="none" cap="none" strike="noStrike">
                <a:solidFill>
                  <a:srgbClr val="FFFFFF"/>
                </a:solidFill>
                <a:latin typeface="Lato"/>
                <a:ea typeface="Lato"/>
                <a:cs typeface="Lato"/>
                <a:sym typeface="Lato"/>
              </a:rPr>
              <a:t>Extract text</a:t>
            </a:r>
            <a:endParaRPr sz="1800">
              <a:latin typeface="Lato"/>
              <a:ea typeface="Lato"/>
              <a:cs typeface="Lato"/>
              <a:sym typeface="Lato"/>
            </a:endParaRPr>
          </a:p>
        </p:txBody>
      </p:sp>
      <p:sp>
        <p:nvSpPr>
          <p:cNvPr id="467" name="Google Shape;467;p61"/>
          <p:cNvSpPr txBox="1"/>
          <p:nvPr/>
        </p:nvSpPr>
        <p:spPr>
          <a:xfrm>
            <a:off x="3252925" y="1440319"/>
            <a:ext cx="2697600" cy="1779600"/>
          </a:xfrm>
          <a:prstGeom prst="rect">
            <a:avLst/>
          </a:prstGeom>
          <a:noFill/>
          <a:ln>
            <a:noFill/>
          </a:ln>
        </p:spPr>
        <p:txBody>
          <a:bodyPr anchorCtr="0" anchor="ctr" bIns="45700" lIns="91425" spcFirstLastPara="1" rIns="91425" wrap="square" tIns="45700">
            <a:noAutofit/>
          </a:bodyPr>
          <a:lstStyle/>
          <a:p>
            <a:pPr indent="-336550" lvl="0" marL="457200" marR="0" rtl="0" algn="l">
              <a:spcBef>
                <a:spcPts val="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pdfplumber reads all pages</a:t>
            </a:r>
            <a:br>
              <a:rPr b="0" i="0" lang="en" sz="1700" u="none" cap="none" strike="noStrike">
                <a:solidFill>
                  <a:srgbClr val="304D80"/>
                </a:solidFill>
                <a:latin typeface="Lato"/>
                <a:ea typeface="Lato"/>
                <a:cs typeface="Lato"/>
                <a:sym typeface="Lato"/>
              </a:rPr>
            </a:br>
            <a:endParaRPr b="0" i="0" sz="1700" u="none" cap="none" strike="noStrike">
              <a:solidFill>
                <a:srgbClr val="304D80"/>
              </a:solidFill>
              <a:latin typeface="Lato"/>
              <a:ea typeface="Lato"/>
              <a:cs typeface="Lato"/>
              <a:sym typeface="Lato"/>
            </a:endParaRPr>
          </a:p>
          <a:p>
            <a:pPr indent="-336550" lvl="0" marL="457200" marR="0" rtl="0" algn="l">
              <a:spcBef>
                <a:spcPts val="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Concatenates raw text string</a:t>
            </a:r>
            <a:endParaRPr sz="1700">
              <a:solidFill>
                <a:srgbClr val="304D80"/>
              </a:solidFill>
              <a:latin typeface="Lato"/>
              <a:ea typeface="Lato"/>
              <a:cs typeface="Lato"/>
              <a:sym typeface="Lato"/>
            </a:endParaRPr>
          </a:p>
        </p:txBody>
      </p:sp>
      <p:sp>
        <p:nvSpPr>
          <p:cNvPr id="468" name="Google Shape;468;p61"/>
          <p:cNvSpPr txBox="1"/>
          <p:nvPr/>
        </p:nvSpPr>
        <p:spPr>
          <a:xfrm>
            <a:off x="5846540" y="2004038"/>
            <a:ext cx="411600" cy="430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 sz="2200" u="none" cap="none" strike="noStrike">
                <a:solidFill>
                  <a:srgbClr val="4285F4"/>
                </a:solidFill>
                <a:latin typeface="Lato"/>
                <a:ea typeface="Lato"/>
                <a:cs typeface="Lato"/>
                <a:sym typeface="Lato"/>
              </a:rPr>
              <a:t>→</a:t>
            </a:r>
            <a:endParaRPr/>
          </a:p>
        </p:txBody>
      </p:sp>
      <p:sp>
        <p:nvSpPr>
          <p:cNvPr id="469" name="Google Shape;469;p61"/>
          <p:cNvSpPr/>
          <p:nvPr/>
        </p:nvSpPr>
        <p:spPr>
          <a:xfrm>
            <a:off x="6240817" y="1059752"/>
            <a:ext cx="2697600" cy="21603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00" u="none" cap="none" strike="noStrike">
              <a:solidFill>
                <a:schemeClr val="dk1"/>
              </a:solidFill>
              <a:latin typeface="Calibri"/>
              <a:ea typeface="Calibri"/>
              <a:cs typeface="Calibri"/>
              <a:sym typeface="Calibri"/>
            </a:endParaRPr>
          </a:p>
        </p:txBody>
      </p:sp>
      <p:sp>
        <p:nvSpPr>
          <p:cNvPr id="470" name="Google Shape;470;p61"/>
          <p:cNvSpPr/>
          <p:nvPr/>
        </p:nvSpPr>
        <p:spPr>
          <a:xfrm>
            <a:off x="6240817" y="1059752"/>
            <a:ext cx="2697600" cy="425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71" name="Google Shape;471;p61"/>
          <p:cNvSpPr txBox="1"/>
          <p:nvPr/>
        </p:nvSpPr>
        <p:spPr>
          <a:xfrm>
            <a:off x="6350545" y="1094041"/>
            <a:ext cx="4116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2400" u="none" cap="none" strike="noStrike">
                <a:solidFill>
                  <a:srgbClr val="FFFFFF"/>
                </a:solidFill>
                <a:latin typeface="Lato"/>
                <a:ea typeface="Lato"/>
                <a:cs typeface="Lato"/>
                <a:sym typeface="Lato"/>
              </a:rPr>
              <a:t>3</a:t>
            </a:r>
            <a:endParaRPr sz="1800">
              <a:latin typeface="Lato"/>
              <a:ea typeface="Lato"/>
              <a:cs typeface="Lato"/>
              <a:sym typeface="Lato"/>
            </a:endParaRPr>
          </a:p>
        </p:txBody>
      </p:sp>
      <p:sp>
        <p:nvSpPr>
          <p:cNvPr id="472" name="Google Shape;472;p61"/>
          <p:cNvSpPr txBox="1"/>
          <p:nvPr/>
        </p:nvSpPr>
        <p:spPr>
          <a:xfrm>
            <a:off x="6789456" y="1121474"/>
            <a:ext cx="2011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1800" u="none" cap="none" strike="noStrike">
                <a:solidFill>
                  <a:srgbClr val="FFFFFF"/>
                </a:solidFill>
                <a:latin typeface="Lato"/>
                <a:ea typeface="Lato"/>
                <a:cs typeface="Lato"/>
                <a:sym typeface="Lato"/>
              </a:rPr>
              <a:t>Parse &amp; store</a:t>
            </a:r>
            <a:endParaRPr sz="1800">
              <a:latin typeface="Lato"/>
              <a:ea typeface="Lato"/>
              <a:cs typeface="Lato"/>
              <a:sym typeface="Lato"/>
            </a:endParaRPr>
          </a:p>
        </p:txBody>
      </p:sp>
      <p:sp>
        <p:nvSpPr>
          <p:cNvPr id="473" name="Google Shape;473;p61"/>
          <p:cNvSpPr txBox="1"/>
          <p:nvPr/>
        </p:nvSpPr>
        <p:spPr>
          <a:xfrm>
            <a:off x="6258150" y="1440338"/>
            <a:ext cx="2697600" cy="1779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 sz="1600" u="none" cap="none" strike="noStrike">
                <a:solidFill>
                  <a:srgbClr val="304D80"/>
                </a:solidFill>
                <a:latin typeface="Lato"/>
                <a:ea typeface="Lato"/>
                <a:cs typeface="Lato"/>
                <a:sym typeface="Lato"/>
              </a:rPr>
              <a:t>Regex splits text:</a:t>
            </a:r>
            <a:endParaRPr sz="1600">
              <a:solidFill>
                <a:srgbClr val="304D80"/>
              </a:solidFill>
              <a:latin typeface="Lato"/>
              <a:ea typeface="Lato"/>
              <a:cs typeface="Lato"/>
              <a:sym typeface="Lato"/>
            </a:endParaRPr>
          </a:p>
          <a:p>
            <a:pPr indent="-330200" lvl="0" marL="457200" rtl="0" algn="l">
              <a:spcBef>
                <a:spcPts val="1000"/>
              </a:spcBef>
              <a:spcAft>
                <a:spcPts val="0"/>
              </a:spcAft>
              <a:buClr>
                <a:srgbClr val="304D80"/>
              </a:buClr>
              <a:buSzPts val="1600"/>
              <a:buFont typeface="Lato"/>
              <a:buChar char="●"/>
            </a:pPr>
            <a:r>
              <a:rPr lang="en" sz="1600">
                <a:solidFill>
                  <a:srgbClr val="304D80"/>
                </a:solidFill>
                <a:latin typeface="Lato"/>
                <a:ea typeface="Lato"/>
                <a:cs typeface="Lato"/>
                <a:sym typeface="Lato"/>
              </a:rPr>
              <a:t>Find resolution chunks (VOTE:)</a:t>
            </a:r>
            <a:endParaRPr sz="1600">
              <a:solidFill>
                <a:srgbClr val="304D80"/>
              </a:solidFill>
              <a:latin typeface="Lato"/>
              <a:ea typeface="Lato"/>
              <a:cs typeface="Lato"/>
              <a:sym typeface="Lato"/>
            </a:endParaRPr>
          </a:p>
          <a:p>
            <a:pPr indent="-330200" lvl="0" marL="457200" rtl="0" algn="l">
              <a:spcBef>
                <a:spcPts val="1000"/>
              </a:spcBef>
              <a:spcAft>
                <a:spcPts val="0"/>
              </a:spcAft>
              <a:buClr>
                <a:srgbClr val="304D80"/>
              </a:buClr>
              <a:buSzPts val="1600"/>
              <a:buFont typeface="Lato"/>
              <a:buChar char="●"/>
            </a:pPr>
            <a:r>
              <a:rPr lang="en" sz="1600">
                <a:solidFill>
                  <a:srgbClr val="304D80"/>
                </a:solidFill>
                <a:latin typeface="Lato"/>
                <a:ea typeface="Lato"/>
                <a:cs typeface="Lato"/>
                <a:sym typeface="Lato"/>
              </a:rPr>
              <a:t>Split by markers TITLE:</a:t>
            </a:r>
            <a:br>
              <a:rPr lang="en" sz="1600">
                <a:solidFill>
                  <a:srgbClr val="304D80"/>
                </a:solidFill>
                <a:latin typeface="Lato"/>
                <a:ea typeface="Lato"/>
                <a:cs typeface="Lato"/>
                <a:sym typeface="Lato"/>
              </a:rPr>
            </a:br>
            <a:r>
              <a:rPr lang="en" sz="1600">
                <a:solidFill>
                  <a:srgbClr val="304D80"/>
                </a:solidFill>
                <a:latin typeface="Lato"/>
                <a:ea typeface="Lato"/>
                <a:cs typeface="Lato"/>
                <a:sym typeface="Lato"/>
              </a:rPr>
              <a:t>WHEREAS: THEREFORE:</a:t>
            </a:r>
            <a:endParaRPr sz="1600">
              <a:solidFill>
                <a:srgbClr val="304D80"/>
              </a:solidFill>
              <a:latin typeface="Lato"/>
              <a:ea typeface="Lato"/>
              <a:cs typeface="Lato"/>
              <a:sym typeface="Lato"/>
            </a:endParaRPr>
          </a:p>
          <a:p>
            <a:pPr indent="0" lvl="0" marL="0" marR="0" rtl="0" algn="l">
              <a:spcBef>
                <a:spcPts val="0"/>
              </a:spcBef>
              <a:spcAft>
                <a:spcPts val="0"/>
              </a:spcAft>
              <a:buNone/>
            </a:pPr>
            <a:r>
              <a:t/>
            </a:r>
            <a:endParaRPr>
              <a:solidFill>
                <a:srgbClr val="304D80"/>
              </a:solidFill>
              <a:latin typeface="Lato"/>
              <a:ea typeface="Lato"/>
              <a:cs typeface="Lato"/>
              <a:sym typeface="Lato"/>
            </a:endParaRPr>
          </a:p>
        </p:txBody>
      </p:sp>
      <p:sp>
        <p:nvSpPr>
          <p:cNvPr id="474" name="Google Shape;474;p61"/>
          <p:cNvSpPr/>
          <p:nvPr/>
        </p:nvSpPr>
        <p:spPr>
          <a:xfrm>
            <a:off x="1300025" y="3702047"/>
            <a:ext cx="1814700" cy="858300"/>
          </a:xfrm>
          <a:prstGeom prst="rightArrow">
            <a:avLst>
              <a:gd fmla="val 50000" name="adj1"/>
              <a:gd fmla="val 50000" name="adj2"/>
            </a:avLst>
          </a:prstGeom>
          <a:solidFill>
            <a:srgbClr val="00E09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Lato"/>
                <a:ea typeface="Lato"/>
                <a:cs typeface="Lato"/>
                <a:sym typeface="Lato"/>
              </a:rPr>
              <a:t>Create Vector Embedding</a:t>
            </a:r>
            <a:endParaRPr b="1">
              <a:solidFill>
                <a:schemeClr val="lt1"/>
              </a:solidFill>
              <a:latin typeface="Lato"/>
              <a:ea typeface="Lato"/>
              <a:cs typeface="Lato"/>
              <a:sym typeface="Lato"/>
            </a:endParaRPr>
          </a:p>
        </p:txBody>
      </p:sp>
      <p:pic>
        <p:nvPicPr>
          <p:cNvPr id="475" name="Google Shape;475;p61"/>
          <p:cNvPicPr preferRelativeResize="0"/>
          <p:nvPr/>
        </p:nvPicPr>
        <p:blipFill>
          <a:blip r:embed="rId4">
            <a:alphaModFix/>
          </a:blip>
          <a:stretch>
            <a:fillRect/>
          </a:stretch>
        </p:blipFill>
        <p:spPr>
          <a:xfrm>
            <a:off x="3481713" y="3656082"/>
            <a:ext cx="1944019" cy="95030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pic>
        <p:nvPicPr>
          <p:cNvPr id="480" name="Google Shape;480;p62"/>
          <p:cNvPicPr preferRelativeResize="0"/>
          <p:nvPr/>
        </p:nvPicPr>
        <p:blipFill>
          <a:blip r:embed="rId3">
            <a:alphaModFix/>
          </a:blip>
          <a:stretch>
            <a:fillRect/>
          </a:stretch>
        </p:blipFill>
        <p:spPr>
          <a:xfrm>
            <a:off x="152400" y="114300"/>
            <a:ext cx="6648093" cy="4956001"/>
          </a:xfrm>
          <a:prstGeom prst="rect">
            <a:avLst/>
          </a:prstGeom>
          <a:noFill/>
          <a:ln>
            <a:noFill/>
          </a:ln>
        </p:spPr>
      </p:pic>
      <p:grpSp>
        <p:nvGrpSpPr>
          <p:cNvPr id="481" name="Google Shape;481;p62"/>
          <p:cNvGrpSpPr/>
          <p:nvPr/>
        </p:nvGrpSpPr>
        <p:grpSpPr>
          <a:xfrm>
            <a:off x="4018407" y="2517188"/>
            <a:ext cx="3745754" cy="1713935"/>
            <a:chOff x="5835484" y="3817207"/>
            <a:chExt cx="3077100" cy="3099900"/>
          </a:xfrm>
        </p:grpSpPr>
        <p:sp>
          <p:nvSpPr>
            <p:cNvPr id="482" name="Google Shape;482;p62"/>
            <p:cNvSpPr/>
            <p:nvPr/>
          </p:nvSpPr>
          <p:spPr>
            <a:xfrm>
              <a:off x="5835484" y="3817207"/>
              <a:ext cx="3077100" cy="3099900"/>
            </a:xfrm>
            <a:prstGeom prst="flowChartAlternateProcess">
              <a:avLst/>
            </a:prstGeom>
            <a:solidFill>
              <a:srgbClr val="00E09D"/>
            </a:solidFill>
            <a:ln cap="flat" cmpd="sng" w="4900">
              <a:solidFill>
                <a:schemeClr val="dk2"/>
              </a:solidFill>
              <a:prstDash val="solid"/>
              <a:round/>
              <a:headEnd len="sm" w="sm" type="none"/>
              <a:tailEnd len="sm" w="sm" type="none"/>
            </a:ln>
          </p:spPr>
          <p:txBody>
            <a:bodyPr anchorCtr="0" anchor="ctr" bIns="47000" lIns="47000" spcFirstLastPara="1" rIns="47000" wrap="square" tIns="47000">
              <a:noAutofit/>
            </a:bodyPr>
            <a:lstStyle/>
            <a:p>
              <a:pPr indent="0" lvl="0" marL="0" rtl="0" algn="ctr">
                <a:spcBef>
                  <a:spcPts val="0"/>
                </a:spcBef>
                <a:spcAft>
                  <a:spcPts val="0"/>
                </a:spcAft>
                <a:buNone/>
              </a:pPr>
              <a:r>
                <a:t/>
              </a:r>
              <a:endParaRPr sz="720"/>
            </a:p>
          </p:txBody>
        </p:sp>
        <p:sp>
          <p:nvSpPr>
            <p:cNvPr id="483" name="Google Shape;483;p62"/>
            <p:cNvSpPr/>
            <p:nvPr/>
          </p:nvSpPr>
          <p:spPr>
            <a:xfrm>
              <a:off x="6019082" y="4001993"/>
              <a:ext cx="2709900" cy="2640000"/>
            </a:xfrm>
            <a:prstGeom prst="flowChartAlternateProcess">
              <a:avLst/>
            </a:prstGeom>
            <a:solidFill>
              <a:schemeClr val="lt1"/>
            </a:solidFill>
            <a:ln cap="flat" cmpd="sng" w="4900">
              <a:solidFill>
                <a:schemeClr val="dk2"/>
              </a:solidFill>
              <a:prstDash val="solid"/>
              <a:round/>
              <a:headEnd len="sm" w="sm" type="none"/>
              <a:tailEnd len="sm" w="sm" type="none"/>
            </a:ln>
          </p:spPr>
          <p:txBody>
            <a:bodyPr anchorCtr="0" anchor="t" bIns="47000" lIns="47000" spcFirstLastPara="1" rIns="47000" wrap="square" tIns="47000">
              <a:noAutofit/>
            </a:bodyPr>
            <a:lstStyle/>
            <a:p>
              <a:pPr indent="0" lvl="0" marL="0" rtl="0" algn="ctr">
                <a:spcBef>
                  <a:spcPts val="514"/>
                </a:spcBef>
                <a:spcAft>
                  <a:spcPts val="0"/>
                </a:spcAft>
                <a:buNone/>
              </a:pPr>
              <a:r>
                <a:rPr b="1" lang="en" sz="1320">
                  <a:solidFill>
                    <a:schemeClr val="dk1"/>
                  </a:solidFill>
                  <a:latin typeface="Lato"/>
                  <a:ea typeface="Lato"/>
                  <a:cs typeface="Lato"/>
                  <a:sym typeface="Lato"/>
                </a:rPr>
                <a:t>Generate Summary</a:t>
              </a:r>
              <a:endParaRPr sz="1020">
                <a:solidFill>
                  <a:schemeClr val="dk1"/>
                </a:solidFill>
                <a:latin typeface="Lato"/>
                <a:ea typeface="Lato"/>
                <a:cs typeface="Lato"/>
                <a:sym typeface="Lato"/>
              </a:endParaRPr>
            </a:p>
            <a:p>
              <a:pPr indent="-293347" lvl="0" marL="457200" rtl="0" algn="l">
                <a:spcBef>
                  <a:spcPts val="514"/>
                </a:spcBef>
                <a:spcAft>
                  <a:spcPts val="0"/>
                </a:spcAft>
                <a:buClr>
                  <a:schemeClr val="dk1"/>
                </a:buClr>
                <a:buSzPts val="1020"/>
                <a:buFont typeface="Lato"/>
                <a:buAutoNum type="arabicPeriod"/>
              </a:pPr>
              <a:r>
                <a:rPr lang="en" sz="1020">
                  <a:solidFill>
                    <a:schemeClr val="dk1"/>
                  </a:solidFill>
                  <a:latin typeface="Lato"/>
                  <a:ea typeface="Lato"/>
                  <a:cs typeface="Lato"/>
                  <a:sym typeface="Lato"/>
                </a:rPr>
                <a:t>Group text chunks by each section of the resolution</a:t>
              </a:r>
              <a:endParaRPr sz="1020">
                <a:solidFill>
                  <a:schemeClr val="dk1"/>
                </a:solidFill>
                <a:latin typeface="Lato"/>
                <a:ea typeface="Lato"/>
                <a:cs typeface="Lato"/>
                <a:sym typeface="Lato"/>
              </a:endParaRPr>
            </a:p>
            <a:p>
              <a:pPr indent="-293347" lvl="0" marL="457200" rtl="0" algn="l">
                <a:spcBef>
                  <a:spcPts val="1000"/>
                </a:spcBef>
                <a:spcAft>
                  <a:spcPts val="0"/>
                </a:spcAft>
                <a:buClr>
                  <a:schemeClr val="dk1"/>
                </a:buClr>
                <a:buSzPts val="1020"/>
                <a:buFont typeface="Lato"/>
                <a:buAutoNum type="arabicPeriod"/>
              </a:pPr>
              <a:r>
                <a:rPr lang="en" sz="1020">
                  <a:solidFill>
                    <a:schemeClr val="dk1"/>
                  </a:solidFill>
                  <a:latin typeface="Lato"/>
                  <a:ea typeface="Lato"/>
                  <a:cs typeface="Lato"/>
                  <a:sym typeface="Lato"/>
                </a:rPr>
                <a:t>Send to a prompt</a:t>
              </a:r>
              <a:endParaRPr sz="1020">
                <a:solidFill>
                  <a:schemeClr val="dk1"/>
                </a:solidFill>
                <a:latin typeface="Lato"/>
                <a:ea typeface="Lato"/>
                <a:cs typeface="Lato"/>
                <a:sym typeface="Lato"/>
              </a:endParaRPr>
            </a:p>
            <a:p>
              <a:pPr indent="-293347" lvl="0" marL="457200" rtl="0" algn="l">
                <a:spcBef>
                  <a:spcPts val="1000"/>
                </a:spcBef>
                <a:spcAft>
                  <a:spcPts val="0"/>
                </a:spcAft>
                <a:buClr>
                  <a:schemeClr val="dk1"/>
                </a:buClr>
                <a:buSzPts val="1020"/>
                <a:buFont typeface="Lato"/>
                <a:buAutoNum type="arabicPeriod"/>
              </a:pPr>
              <a:r>
                <a:rPr lang="en" sz="1020">
                  <a:solidFill>
                    <a:schemeClr val="dk1"/>
                  </a:solidFill>
                  <a:latin typeface="Lato"/>
                  <a:ea typeface="Lato"/>
                  <a:cs typeface="Lato"/>
                  <a:sym typeface="Lato"/>
                </a:rPr>
                <a:t>Specify the output structure</a:t>
              </a:r>
              <a:endParaRPr sz="1020">
                <a:solidFill>
                  <a:schemeClr val="dk1"/>
                </a:solidFill>
                <a:latin typeface="Lato"/>
                <a:ea typeface="Lato"/>
                <a:cs typeface="Lato"/>
                <a:sym typeface="Lato"/>
              </a:endParaRPr>
            </a:p>
            <a:p>
              <a:pPr indent="0" lvl="0" marL="235012" rtl="0" algn="l">
                <a:spcBef>
                  <a:spcPts val="1000"/>
                </a:spcBef>
                <a:spcAft>
                  <a:spcPts val="0"/>
                </a:spcAft>
                <a:buNone/>
              </a:pPr>
              <a:r>
                <a:t/>
              </a:r>
              <a:endParaRPr sz="420">
                <a:latin typeface="Lato"/>
                <a:ea typeface="Lato"/>
                <a:cs typeface="Lato"/>
                <a:sym typeface="Lato"/>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7" name="Shape 487"/>
        <p:cNvGrpSpPr/>
        <p:nvPr/>
      </p:nvGrpSpPr>
      <p:grpSpPr>
        <a:xfrm>
          <a:off x="0" y="0"/>
          <a:ext cx="0" cy="0"/>
          <a:chOff x="0" y="0"/>
          <a:chExt cx="0" cy="0"/>
        </a:xfrm>
      </p:grpSpPr>
      <p:sp>
        <p:nvSpPr>
          <p:cNvPr id="488" name="Google Shape;488;p63"/>
          <p:cNvSpPr txBox="1"/>
          <p:nvPr/>
        </p:nvSpPr>
        <p:spPr>
          <a:xfrm>
            <a:off x="301752" y="13716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2200" u="none" cap="none" strike="noStrike">
                <a:solidFill>
                  <a:srgbClr val="212121"/>
                </a:solidFill>
                <a:latin typeface="Lato"/>
                <a:ea typeface="Lato"/>
                <a:cs typeface="Lato"/>
                <a:sym typeface="Lato"/>
              </a:rPr>
              <a:t>The Source Data — </a:t>
            </a:r>
            <a:r>
              <a:rPr b="1" lang="en" sz="2200">
                <a:solidFill>
                  <a:srgbClr val="212121"/>
                </a:solidFill>
                <a:latin typeface="Lato"/>
                <a:ea typeface="Lato"/>
                <a:cs typeface="Lato"/>
                <a:sym typeface="Lato"/>
              </a:rPr>
              <a:t>Community Board Website </a:t>
            </a:r>
            <a:r>
              <a:rPr b="1" i="0" lang="en" sz="2200" u="none" cap="none" strike="noStrike">
                <a:solidFill>
                  <a:srgbClr val="212121"/>
                </a:solidFill>
                <a:latin typeface="Lato"/>
                <a:ea typeface="Lato"/>
                <a:cs typeface="Lato"/>
                <a:sym typeface="Lato"/>
              </a:rPr>
              <a:t>PDFs</a:t>
            </a:r>
            <a:endParaRPr>
              <a:latin typeface="Lato"/>
              <a:ea typeface="Lato"/>
              <a:cs typeface="Lato"/>
              <a:sym typeface="Lato"/>
            </a:endParaRPr>
          </a:p>
        </p:txBody>
      </p:sp>
      <p:sp>
        <p:nvSpPr>
          <p:cNvPr id="489" name="Google Shape;489;p63"/>
          <p:cNvSpPr/>
          <p:nvPr/>
        </p:nvSpPr>
        <p:spPr>
          <a:xfrm>
            <a:off x="0" y="630936"/>
            <a:ext cx="9144000" cy="309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90" name="Google Shape;490;p63"/>
          <p:cNvSpPr txBox="1"/>
          <p:nvPr/>
        </p:nvSpPr>
        <p:spPr>
          <a:xfrm>
            <a:off x="301752" y="740664"/>
            <a:ext cx="8540400" cy="292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300">
                <a:solidFill>
                  <a:schemeClr val="dk1"/>
                </a:solidFill>
                <a:latin typeface="Lato"/>
                <a:ea typeface="Lato"/>
                <a:cs typeface="Lato"/>
                <a:sym typeface="Lato"/>
              </a:rPr>
              <a:t>Community boards</a:t>
            </a:r>
            <a:r>
              <a:rPr i="0" lang="en" sz="1300" u="none" cap="none" strike="noStrike">
                <a:solidFill>
                  <a:schemeClr val="dk1"/>
                </a:solidFill>
                <a:latin typeface="Lato"/>
                <a:ea typeface="Lato"/>
                <a:cs typeface="Lato"/>
                <a:sym typeface="Lato"/>
              </a:rPr>
              <a:t> post all  meeting minutes and </a:t>
            </a:r>
            <a:r>
              <a:rPr lang="en" sz="1300">
                <a:solidFill>
                  <a:schemeClr val="dk1"/>
                </a:solidFill>
                <a:latin typeface="Lato"/>
                <a:ea typeface="Lato"/>
                <a:cs typeface="Lato"/>
                <a:sym typeface="Lato"/>
              </a:rPr>
              <a:t>resolutions </a:t>
            </a:r>
            <a:r>
              <a:rPr i="0" lang="en" sz="1300" u="none" cap="none" strike="noStrike">
                <a:solidFill>
                  <a:schemeClr val="dk1"/>
                </a:solidFill>
                <a:latin typeface="Lato"/>
                <a:ea typeface="Lato"/>
                <a:cs typeface="Lato"/>
                <a:sym typeface="Lato"/>
              </a:rPr>
              <a:t>publicly</a:t>
            </a:r>
            <a:r>
              <a:rPr lang="en" sz="1300">
                <a:solidFill>
                  <a:schemeClr val="dk1"/>
                </a:solidFill>
                <a:latin typeface="Lato"/>
                <a:ea typeface="Lato"/>
                <a:cs typeface="Lato"/>
                <a:sym typeface="Lato"/>
              </a:rPr>
              <a:t>,</a:t>
            </a:r>
            <a:r>
              <a:rPr i="0" lang="en" sz="1300" u="none" cap="none" strike="noStrike">
                <a:solidFill>
                  <a:schemeClr val="dk1"/>
                </a:solidFill>
                <a:latin typeface="Lato"/>
                <a:ea typeface="Lato"/>
                <a:cs typeface="Lato"/>
                <a:sym typeface="Lato"/>
              </a:rPr>
              <a:t> but in different formats and structures</a:t>
            </a:r>
            <a:r>
              <a:rPr lang="en" sz="1300">
                <a:solidFill>
                  <a:schemeClr val="dk1"/>
                </a:solidFill>
                <a:latin typeface="Lato"/>
                <a:ea typeface="Lato"/>
                <a:cs typeface="Lato"/>
                <a:sym typeface="Lato"/>
              </a:rPr>
              <a:t>.</a:t>
            </a:r>
            <a:endParaRPr>
              <a:solidFill>
                <a:schemeClr val="dk1"/>
              </a:solidFill>
              <a:latin typeface="Lato"/>
              <a:ea typeface="Lato"/>
              <a:cs typeface="Lato"/>
              <a:sym typeface="Lato"/>
            </a:endParaRPr>
          </a:p>
        </p:txBody>
      </p:sp>
      <p:sp>
        <p:nvSpPr>
          <p:cNvPr id="491" name="Google Shape;491;p63"/>
          <p:cNvSpPr txBox="1"/>
          <p:nvPr/>
        </p:nvSpPr>
        <p:spPr>
          <a:xfrm>
            <a:off x="301752" y="1110996"/>
            <a:ext cx="1828800" cy="292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300" u="none" cap="none" strike="noStrike">
                <a:solidFill>
                  <a:srgbClr val="4285F4"/>
                </a:solidFill>
                <a:latin typeface="Lato"/>
                <a:ea typeface="Lato"/>
                <a:cs typeface="Lato"/>
                <a:sym typeface="Lato"/>
              </a:rPr>
              <a:t>2021 – present</a:t>
            </a:r>
            <a:endParaRPr b="1">
              <a:latin typeface="Lato"/>
              <a:ea typeface="Lato"/>
              <a:cs typeface="Lato"/>
              <a:sym typeface="Lato"/>
            </a:endParaRPr>
          </a:p>
        </p:txBody>
      </p:sp>
      <p:sp>
        <p:nvSpPr>
          <p:cNvPr id="492" name="Google Shape;492;p63"/>
          <p:cNvSpPr/>
          <p:nvPr/>
        </p:nvSpPr>
        <p:spPr>
          <a:xfrm>
            <a:off x="2286000" y="1110996"/>
            <a:ext cx="6556200" cy="3291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93" name="Google Shape;493;p63"/>
          <p:cNvSpPr txBox="1"/>
          <p:nvPr/>
        </p:nvSpPr>
        <p:spPr>
          <a:xfrm>
            <a:off x="2423160" y="1152144"/>
            <a:ext cx="6355200" cy="27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200" u="none" cap="none" strike="noStrike">
                <a:solidFill>
                  <a:srgbClr val="212121"/>
                </a:solidFill>
                <a:latin typeface="Roboto Mono"/>
                <a:ea typeface="Roboto Mono"/>
                <a:cs typeface="Roboto Mono"/>
                <a:sym typeface="Roboto Mono"/>
              </a:rPr>
              <a:t>manhattancb3/downloads/minutes/YYYY/minutesYYYY-MM.pdf</a:t>
            </a:r>
            <a:endParaRPr/>
          </a:p>
        </p:txBody>
      </p:sp>
      <p:sp>
        <p:nvSpPr>
          <p:cNvPr id="494" name="Google Shape;494;p63"/>
          <p:cNvSpPr txBox="1"/>
          <p:nvPr/>
        </p:nvSpPr>
        <p:spPr>
          <a:xfrm>
            <a:off x="301752" y="1556766"/>
            <a:ext cx="1828800" cy="292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300" u="none" cap="none" strike="noStrike">
                <a:solidFill>
                  <a:srgbClr val="4285F4"/>
                </a:solidFill>
                <a:latin typeface="Lato"/>
                <a:ea typeface="Lato"/>
                <a:cs typeface="Lato"/>
                <a:sym typeface="Lato"/>
              </a:rPr>
              <a:t>2004 – 2020</a:t>
            </a:r>
            <a:endParaRPr b="1">
              <a:latin typeface="Lato"/>
              <a:ea typeface="Lato"/>
              <a:cs typeface="Lato"/>
              <a:sym typeface="Lato"/>
            </a:endParaRPr>
          </a:p>
        </p:txBody>
      </p:sp>
      <p:sp>
        <p:nvSpPr>
          <p:cNvPr id="495" name="Google Shape;495;p63"/>
          <p:cNvSpPr/>
          <p:nvPr/>
        </p:nvSpPr>
        <p:spPr>
          <a:xfrm>
            <a:off x="2286000" y="1556766"/>
            <a:ext cx="6556200" cy="3291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96" name="Google Shape;496;p63"/>
          <p:cNvSpPr txBox="1"/>
          <p:nvPr/>
        </p:nvSpPr>
        <p:spPr>
          <a:xfrm>
            <a:off x="2423160" y="1597914"/>
            <a:ext cx="6355200" cy="27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200" u="none" cap="none" strike="noStrike">
                <a:solidFill>
                  <a:srgbClr val="212121"/>
                </a:solidFill>
                <a:latin typeface="Roboto Mono"/>
                <a:ea typeface="Roboto Mono"/>
                <a:cs typeface="Roboto Mono"/>
                <a:sym typeface="Roboto Mono"/>
              </a:rPr>
              <a:t>manhattancb3/downloads/minutes/minutesYYYY-MM.pdf</a:t>
            </a:r>
            <a:endParaRPr/>
          </a:p>
        </p:txBody>
      </p:sp>
      <p:sp>
        <p:nvSpPr>
          <p:cNvPr id="497" name="Google Shape;497;p63"/>
          <p:cNvSpPr txBox="1"/>
          <p:nvPr/>
        </p:nvSpPr>
        <p:spPr>
          <a:xfrm>
            <a:off x="301752" y="2002536"/>
            <a:ext cx="1828800" cy="292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300" u="none" cap="none" strike="noStrike">
                <a:solidFill>
                  <a:srgbClr val="4285F4"/>
                </a:solidFill>
                <a:latin typeface="Lato"/>
                <a:ea typeface="Lato"/>
                <a:cs typeface="Lato"/>
                <a:sym typeface="Lato"/>
              </a:rPr>
              <a:t>2002 – 2003</a:t>
            </a:r>
            <a:endParaRPr b="1">
              <a:latin typeface="Lato"/>
              <a:ea typeface="Lato"/>
              <a:cs typeface="Lato"/>
              <a:sym typeface="Lato"/>
            </a:endParaRPr>
          </a:p>
        </p:txBody>
      </p:sp>
      <p:sp>
        <p:nvSpPr>
          <p:cNvPr id="498" name="Google Shape;498;p63"/>
          <p:cNvSpPr/>
          <p:nvPr/>
        </p:nvSpPr>
        <p:spPr>
          <a:xfrm>
            <a:off x="2286000" y="2002536"/>
            <a:ext cx="6556200" cy="3291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99" name="Google Shape;499;p63"/>
          <p:cNvSpPr txBox="1"/>
          <p:nvPr/>
        </p:nvSpPr>
        <p:spPr>
          <a:xfrm>
            <a:off x="2423160" y="2043684"/>
            <a:ext cx="6355200" cy="27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200" u="none" cap="none" strike="noStrike">
                <a:solidFill>
                  <a:srgbClr val="212121"/>
                </a:solidFill>
                <a:latin typeface="Roboto Mono"/>
                <a:ea typeface="Roboto Mono"/>
                <a:cs typeface="Roboto Mono"/>
                <a:sym typeface="Roboto Mono"/>
              </a:rPr>
              <a:t>manhattancb3/cb3docs/reso-archive/MM-Name-YYYY-Resolutions.pdf</a:t>
            </a:r>
            <a:endParaRPr/>
          </a:p>
        </p:txBody>
      </p:sp>
      <p:sp>
        <p:nvSpPr>
          <p:cNvPr id="500" name="Google Shape;500;p63"/>
          <p:cNvSpPr txBox="1"/>
          <p:nvPr/>
        </p:nvSpPr>
        <p:spPr>
          <a:xfrm>
            <a:off x="301802" y="2537496"/>
            <a:ext cx="8540400" cy="292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300" u="none" cap="none" strike="noStrike">
                <a:solidFill>
                  <a:srgbClr val="212121"/>
                </a:solidFill>
                <a:latin typeface="Lato"/>
                <a:ea typeface="Lato"/>
                <a:cs typeface="Lato"/>
                <a:sym typeface="Lato"/>
              </a:rPr>
              <a:t>Challenge: each era has different PDF formatting, vote tally conventions, and resolution structure.</a:t>
            </a:r>
            <a:endParaRPr b="1">
              <a:latin typeface="Lato"/>
              <a:ea typeface="Lato"/>
              <a:cs typeface="Lato"/>
              <a:sym typeface="Lato"/>
            </a:endParaRPr>
          </a:p>
        </p:txBody>
      </p:sp>
      <p:sp>
        <p:nvSpPr>
          <p:cNvPr id="501" name="Google Shape;501;p63"/>
          <p:cNvSpPr/>
          <p:nvPr/>
        </p:nvSpPr>
        <p:spPr>
          <a:xfrm>
            <a:off x="0" y="2962650"/>
            <a:ext cx="9144000" cy="20232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502" name="Google Shape;502;p63"/>
          <p:cNvPicPr preferRelativeResize="0"/>
          <p:nvPr/>
        </p:nvPicPr>
        <p:blipFill>
          <a:blip r:embed="rId3">
            <a:alphaModFix/>
          </a:blip>
          <a:stretch>
            <a:fillRect/>
          </a:stretch>
        </p:blipFill>
        <p:spPr>
          <a:xfrm>
            <a:off x="685800" y="3300976"/>
            <a:ext cx="7772398" cy="1669882"/>
          </a:xfrm>
          <a:prstGeom prst="rect">
            <a:avLst/>
          </a:prstGeom>
          <a:noFill/>
          <a:ln>
            <a:noFill/>
          </a:ln>
        </p:spPr>
      </p:pic>
      <p:sp>
        <p:nvSpPr>
          <p:cNvPr id="503" name="Google Shape;503;p63"/>
          <p:cNvSpPr txBox="1"/>
          <p:nvPr/>
        </p:nvSpPr>
        <p:spPr>
          <a:xfrm>
            <a:off x="301802" y="2962639"/>
            <a:ext cx="8540400" cy="292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300">
                <a:solidFill>
                  <a:srgbClr val="434343"/>
                </a:solidFill>
                <a:latin typeface="Lato"/>
                <a:ea typeface="Lato"/>
                <a:cs typeface="Lato"/>
                <a:sym typeface="Lato"/>
              </a:rPr>
              <a:t>It’s exciting to see some community boards have adopted solutions like Airtable!</a:t>
            </a:r>
            <a:endParaRPr>
              <a:solidFill>
                <a:srgbClr val="434343"/>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id="124" name="Google Shape;124;p28"/>
          <p:cNvPicPr preferRelativeResize="0"/>
          <p:nvPr/>
        </p:nvPicPr>
        <p:blipFill>
          <a:blip r:embed="rId3">
            <a:alphaModFix/>
          </a:blip>
          <a:stretch>
            <a:fillRect/>
          </a:stretch>
        </p:blipFill>
        <p:spPr>
          <a:xfrm>
            <a:off x="0" y="-10875"/>
            <a:ext cx="9144000" cy="5530859"/>
          </a:xfrm>
          <a:prstGeom prst="rect">
            <a:avLst/>
          </a:prstGeom>
          <a:noFill/>
          <a:ln>
            <a:noFill/>
          </a:ln>
        </p:spPr>
      </p:pic>
      <p:sp>
        <p:nvSpPr>
          <p:cNvPr id="125" name="Google Shape;125;p28"/>
          <p:cNvSpPr/>
          <p:nvPr/>
        </p:nvSpPr>
        <p:spPr>
          <a:xfrm>
            <a:off x="0" y="0"/>
            <a:ext cx="9144000" cy="55308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6" name="Google Shape;126;p28"/>
          <p:cNvPicPr preferRelativeResize="0"/>
          <p:nvPr/>
        </p:nvPicPr>
        <p:blipFill>
          <a:blip r:embed="rId4">
            <a:alphaModFix/>
          </a:blip>
          <a:stretch>
            <a:fillRect/>
          </a:stretch>
        </p:blipFill>
        <p:spPr>
          <a:xfrm>
            <a:off x="2779225" y="580349"/>
            <a:ext cx="3585551" cy="3122775"/>
          </a:xfrm>
          <a:prstGeom prst="rect">
            <a:avLst/>
          </a:prstGeom>
          <a:noFill/>
          <a:ln>
            <a:noFill/>
          </a:ln>
        </p:spPr>
      </p:pic>
      <p:sp>
        <p:nvSpPr>
          <p:cNvPr id="127" name="Google Shape;127;p28"/>
          <p:cNvSpPr/>
          <p:nvPr/>
        </p:nvSpPr>
        <p:spPr>
          <a:xfrm>
            <a:off x="26700" y="4137263"/>
            <a:ext cx="9090600" cy="1006200"/>
          </a:xfrm>
          <a:prstGeom prst="flowChartAlternateProcess">
            <a:avLst/>
          </a:prstGeom>
          <a:solidFill>
            <a:srgbClr val="ED315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solidFill>
                  <a:schemeClr val="lt1"/>
                </a:solidFill>
                <a:latin typeface="Lato"/>
                <a:ea typeface="Lato"/>
                <a:cs typeface="Lato"/>
                <a:sym typeface="Lato"/>
              </a:rPr>
              <a:t>How might technology be used to help make local democracy more accessible?</a:t>
            </a:r>
            <a:endParaRPr b="1" sz="1700">
              <a:solidFill>
                <a:schemeClr val="lt1"/>
              </a:solidFill>
              <a:latin typeface="Lato"/>
              <a:ea typeface="Lato"/>
              <a:cs typeface="Lato"/>
              <a:sym typeface="Lato"/>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7" name="Shape 507"/>
        <p:cNvGrpSpPr/>
        <p:nvPr/>
      </p:nvGrpSpPr>
      <p:grpSpPr>
        <a:xfrm>
          <a:off x="0" y="0"/>
          <a:ext cx="0" cy="0"/>
          <a:chOff x="0" y="0"/>
          <a:chExt cx="0" cy="0"/>
        </a:xfrm>
      </p:grpSpPr>
      <p:sp>
        <p:nvSpPr>
          <p:cNvPr id="508" name="Google Shape;508;p64"/>
          <p:cNvSpPr txBox="1"/>
          <p:nvPr/>
        </p:nvSpPr>
        <p:spPr>
          <a:xfrm>
            <a:off x="502920" y="233172"/>
            <a:ext cx="8138100" cy="354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i="0" lang="en" sz="2300" u="none" cap="none" strike="noStrike">
                <a:solidFill>
                  <a:srgbClr val="212121"/>
                </a:solidFill>
                <a:latin typeface="Lato"/>
                <a:ea typeface="Lato"/>
                <a:cs typeface="Lato"/>
                <a:sym typeface="Lato"/>
              </a:rPr>
              <a:t>The scripts became one pipeline; a new board is one YAML file</a:t>
            </a:r>
            <a:endParaRPr/>
          </a:p>
        </p:txBody>
      </p:sp>
      <p:sp>
        <p:nvSpPr>
          <p:cNvPr id="509" name="Google Shape;509;p64"/>
          <p:cNvSpPr/>
          <p:nvPr/>
        </p:nvSpPr>
        <p:spPr>
          <a:xfrm>
            <a:off x="502920" y="1179576"/>
            <a:ext cx="1134000" cy="356700"/>
          </a:xfrm>
          <a:prstGeom prst="roundRect">
            <a:avLst>
              <a:gd fmla="val 17307"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600" u="none" cap="none" strike="noStrike">
                <a:solidFill>
                  <a:srgbClr val="FFFFFF"/>
                </a:solidFill>
                <a:latin typeface="Lato"/>
                <a:ea typeface="Lato"/>
                <a:cs typeface="Lato"/>
                <a:sym typeface="Lato"/>
              </a:rPr>
              <a:t>discover</a:t>
            </a:r>
            <a:endParaRPr sz="1600"/>
          </a:p>
        </p:txBody>
      </p:sp>
      <p:sp>
        <p:nvSpPr>
          <p:cNvPr id="510" name="Google Shape;510;p64"/>
          <p:cNvSpPr txBox="1"/>
          <p:nvPr/>
        </p:nvSpPr>
        <p:spPr>
          <a:xfrm>
            <a:off x="1636776" y="1179576"/>
            <a:ext cx="498300" cy="307800"/>
          </a:xfrm>
          <a:prstGeom prst="rect">
            <a:avLst/>
          </a:prstGeom>
          <a:noFill/>
          <a:ln>
            <a:noFill/>
          </a:ln>
        </p:spPr>
        <p:txBody>
          <a:bodyPr anchorCtr="0" anchor="ctr" bIns="0" lIns="0" spcFirstLastPara="1" rIns="0" wrap="square" tIns="0">
            <a:spAutoFit/>
          </a:bodyPr>
          <a:lstStyle/>
          <a:p>
            <a:pPr indent="0" lvl="0" marL="0" marR="0" rtl="0" algn="ctr">
              <a:lnSpc>
                <a:spcPct val="112000"/>
              </a:lnSpc>
              <a:spcBef>
                <a:spcPts val="0"/>
              </a:spcBef>
              <a:spcAft>
                <a:spcPts val="0"/>
              </a:spcAft>
              <a:buNone/>
            </a:pPr>
            <a:r>
              <a:rPr b="1" i="0" lang="en" sz="2000" u="none" cap="none" strike="noStrike">
                <a:solidFill>
                  <a:srgbClr val="00BBEA"/>
                </a:solidFill>
                <a:latin typeface="Lato"/>
                <a:ea typeface="Lato"/>
                <a:cs typeface="Lato"/>
                <a:sym typeface="Lato"/>
              </a:rPr>
              <a:t>→</a:t>
            </a:r>
            <a:endParaRPr sz="1600"/>
          </a:p>
        </p:txBody>
      </p:sp>
      <p:sp>
        <p:nvSpPr>
          <p:cNvPr id="511" name="Google Shape;511;p64"/>
          <p:cNvSpPr/>
          <p:nvPr/>
        </p:nvSpPr>
        <p:spPr>
          <a:xfrm>
            <a:off x="2135124" y="1179576"/>
            <a:ext cx="818400" cy="356700"/>
          </a:xfrm>
          <a:prstGeom prst="roundRect">
            <a:avLst>
              <a:gd fmla="val 17307"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600" u="none" cap="none" strike="noStrike">
                <a:solidFill>
                  <a:srgbClr val="FFFFFF"/>
                </a:solidFill>
                <a:latin typeface="Lato"/>
                <a:ea typeface="Lato"/>
                <a:cs typeface="Lato"/>
                <a:sym typeface="Lato"/>
              </a:rPr>
              <a:t>fetch</a:t>
            </a:r>
            <a:endParaRPr sz="1600"/>
          </a:p>
        </p:txBody>
      </p:sp>
      <p:sp>
        <p:nvSpPr>
          <p:cNvPr id="512" name="Google Shape;512;p64"/>
          <p:cNvSpPr txBox="1"/>
          <p:nvPr/>
        </p:nvSpPr>
        <p:spPr>
          <a:xfrm>
            <a:off x="2953512" y="1179576"/>
            <a:ext cx="498300" cy="307800"/>
          </a:xfrm>
          <a:prstGeom prst="rect">
            <a:avLst/>
          </a:prstGeom>
          <a:noFill/>
          <a:ln>
            <a:noFill/>
          </a:ln>
        </p:spPr>
        <p:txBody>
          <a:bodyPr anchorCtr="0" anchor="ctr" bIns="0" lIns="0" spcFirstLastPara="1" rIns="0" wrap="square" tIns="0">
            <a:spAutoFit/>
          </a:bodyPr>
          <a:lstStyle/>
          <a:p>
            <a:pPr indent="0" lvl="0" marL="0" marR="0" rtl="0" algn="ctr">
              <a:lnSpc>
                <a:spcPct val="112000"/>
              </a:lnSpc>
              <a:spcBef>
                <a:spcPts val="0"/>
              </a:spcBef>
              <a:spcAft>
                <a:spcPts val="0"/>
              </a:spcAft>
              <a:buNone/>
            </a:pPr>
            <a:r>
              <a:rPr b="1" i="0" lang="en" sz="2000" u="none" cap="none" strike="noStrike">
                <a:solidFill>
                  <a:srgbClr val="00BBEA"/>
                </a:solidFill>
                <a:latin typeface="Lato"/>
                <a:ea typeface="Lato"/>
                <a:cs typeface="Lato"/>
                <a:sym typeface="Lato"/>
              </a:rPr>
              <a:t>→</a:t>
            </a:r>
            <a:endParaRPr sz="1600"/>
          </a:p>
        </p:txBody>
      </p:sp>
      <p:sp>
        <p:nvSpPr>
          <p:cNvPr id="513" name="Google Shape;513;p64"/>
          <p:cNvSpPr/>
          <p:nvPr/>
        </p:nvSpPr>
        <p:spPr>
          <a:xfrm>
            <a:off x="3451860" y="1179576"/>
            <a:ext cx="1028700" cy="356700"/>
          </a:xfrm>
          <a:prstGeom prst="roundRect">
            <a:avLst>
              <a:gd fmla="val 17307"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600" u="none" cap="none" strike="noStrike">
                <a:solidFill>
                  <a:srgbClr val="FFFFFF"/>
                </a:solidFill>
                <a:latin typeface="Lato"/>
                <a:ea typeface="Lato"/>
                <a:cs typeface="Lato"/>
                <a:sym typeface="Lato"/>
              </a:rPr>
              <a:t>extract</a:t>
            </a:r>
            <a:endParaRPr sz="1600"/>
          </a:p>
        </p:txBody>
      </p:sp>
      <p:sp>
        <p:nvSpPr>
          <p:cNvPr id="514" name="Google Shape;514;p64"/>
          <p:cNvSpPr txBox="1"/>
          <p:nvPr/>
        </p:nvSpPr>
        <p:spPr>
          <a:xfrm>
            <a:off x="4480560" y="1179576"/>
            <a:ext cx="498300" cy="307800"/>
          </a:xfrm>
          <a:prstGeom prst="rect">
            <a:avLst/>
          </a:prstGeom>
          <a:noFill/>
          <a:ln>
            <a:noFill/>
          </a:ln>
        </p:spPr>
        <p:txBody>
          <a:bodyPr anchorCtr="0" anchor="ctr" bIns="0" lIns="0" spcFirstLastPara="1" rIns="0" wrap="square" tIns="0">
            <a:spAutoFit/>
          </a:bodyPr>
          <a:lstStyle/>
          <a:p>
            <a:pPr indent="0" lvl="0" marL="0" marR="0" rtl="0" algn="ctr">
              <a:lnSpc>
                <a:spcPct val="112000"/>
              </a:lnSpc>
              <a:spcBef>
                <a:spcPts val="0"/>
              </a:spcBef>
              <a:spcAft>
                <a:spcPts val="0"/>
              </a:spcAft>
              <a:buNone/>
            </a:pPr>
            <a:r>
              <a:rPr b="1" i="0" lang="en" sz="2000" u="none" cap="none" strike="noStrike">
                <a:solidFill>
                  <a:srgbClr val="00BBEA"/>
                </a:solidFill>
                <a:latin typeface="Lato"/>
                <a:ea typeface="Lato"/>
                <a:cs typeface="Lato"/>
                <a:sym typeface="Lato"/>
              </a:rPr>
              <a:t>→</a:t>
            </a:r>
            <a:endParaRPr sz="1600"/>
          </a:p>
        </p:txBody>
      </p:sp>
      <p:sp>
        <p:nvSpPr>
          <p:cNvPr id="515" name="Google Shape;515;p64"/>
          <p:cNvSpPr/>
          <p:nvPr/>
        </p:nvSpPr>
        <p:spPr>
          <a:xfrm>
            <a:off x="4978908" y="1179576"/>
            <a:ext cx="818400" cy="356700"/>
          </a:xfrm>
          <a:prstGeom prst="roundRect">
            <a:avLst>
              <a:gd fmla="val 17307"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600" u="none" cap="none" strike="noStrike">
                <a:solidFill>
                  <a:srgbClr val="FFFFFF"/>
                </a:solidFill>
                <a:latin typeface="Lato"/>
                <a:ea typeface="Lato"/>
                <a:cs typeface="Lato"/>
                <a:sym typeface="Lato"/>
              </a:rPr>
              <a:t>parse</a:t>
            </a:r>
            <a:endParaRPr sz="1600"/>
          </a:p>
        </p:txBody>
      </p:sp>
      <p:sp>
        <p:nvSpPr>
          <p:cNvPr id="516" name="Google Shape;516;p64"/>
          <p:cNvSpPr txBox="1"/>
          <p:nvPr/>
        </p:nvSpPr>
        <p:spPr>
          <a:xfrm>
            <a:off x="5797296" y="1179576"/>
            <a:ext cx="498300" cy="307800"/>
          </a:xfrm>
          <a:prstGeom prst="rect">
            <a:avLst/>
          </a:prstGeom>
          <a:noFill/>
          <a:ln>
            <a:noFill/>
          </a:ln>
        </p:spPr>
        <p:txBody>
          <a:bodyPr anchorCtr="0" anchor="ctr" bIns="0" lIns="0" spcFirstLastPara="1" rIns="0" wrap="square" tIns="0">
            <a:spAutoFit/>
          </a:bodyPr>
          <a:lstStyle/>
          <a:p>
            <a:pPr indent="0" lvl="0" marL="0" marR="0" rtl="0" algn="ctr">
              <a:lnSpc>
                <a:spcPct val="112000"/>
              </a:lnSpc>
              <a:spcBef>
                <a:spcPts val="0"/>
              </a:spcBef>
              <a:spcAft>
                <a:spcPts val="0"/>
              </a:spcAft>
              <a:buNone/>
            </a:pPr>
            <a:r>
              <a:rPr b="1" i="0" lang="en" sz="2000" u="none" cap="none" strike="noStrike">
                <a:solidFill>
                  <a:srgbClr val="00BBEA"/>
                </a:solidFill>
                <a:latin typeface="Lato"/>
                <a:ea typeface="Lato"/>
                <a:cs typeface="Lato"/>
                <a:sym typeface="Lato"/>
              </a:rPr>
              <a:t>→</a:t>
            </a:r>
            <a:endParaRPr sz="1600"/>
          </a:p>
        </p:txBody>
      </p:sp>
      <p:sp>
        <p:nvSpPr>
          <p:cNvPr id="517" name="Google Shape;517;p64"/>
          <p:cNvSpPr/>
          <p:nvPr/>
        </p:nvSpPr>
        <p:spPr>
          <a:xfrm>
            <a:off x="6295644" y="1179576"/>
            <a:ext cx="818400" cy="356700"/>
          </a:xfrm>
          <a:prstGeom prst="roundRect">
            <a:avLst>
              <a:gd fmla="val 17307"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600" u="none" cap="none" strike="noStrike">
                <a:solidFill>
                  <a:srgbClr val="FFFFFF"/>
                </a:solidFill>
                <a:latin typeface="Lato"/>
                <a:ea typeface="Lato"/>
                <a:cs typeface="Lato"/>
                <a:sym typeface="Lato"/>
              </a:rPr>
              <a:t>embed</a:t>
            </a:r>
            <a:endParaRPr sz="1600"/>
          </a:p>
        </p:txBody>
      </p:sp>
      <p:sp>
        <p:nvSpPr>
          <p:cNvPr id="518" name="Google Shape;518;p64"/>
          <p:cNvSpPr txBox="1"/>
          <p:nvPr/>
        </p:nvSpPr>
        <p:spPr>
          <a:xfrm>
            <a:off x="7114031" y="1179576"/>
            <a:ext cx="498300" cy="307800"/>
          </a:xfrm>
          <a:prstGeom prst="rect">
            <a:avLst/>
          </a:prstGeom>
          <a:noFill/>
          <a:ln>
            <a:noFill/>
          </a:ln>
        </p:spPr>
        <p:txBody>
          <a:bodyPr anchorCtr="0" anchor="ctr" bIns="0" lIns="0" spcFirstLastPara="1" rIns="0" wrap="square" tIns="0">
            <a:spAutoFit/>
          </a:bodyPr>
          <a:lstStyle/>
          <a:p>
            <a:pPr indent="0" lvl="0" marL="0" marR="0" rtl="0" algn="ctr">
              <a:lnSpc>
                <a:spcPct val="112000"/>
              </a:lnSpc>
              <a:spcBef>
                <a:spcPts val="0"/>
              </a:spcBef>
              <a:spcAft>
                <a:spcPts val="0"/>
              </a:spcAft>
              <a:buNone/>
            </a:pPr>
            <a:r>
              <a:rPr b="1" i="0" lang="en" sz="2000" u="none" cap="none" strike="noStrike">
                <a:solidFill>
                  <a:srgbClr val="00BBEA"/>
                </a:solidFill>
                <a:latin typeface="Lato"/>
                <a:ea typeface="Lato"/>
                <a:cs typeface="Lato"/>
                <a:sym typeface="Lato"/>
              </a:rPr>
              <a:t>→</a:t>
            </a:r>
            <a:endParaRPr sz="1600"/>
          </a:p>
        </p:txBody>
      </p:sp>
      <p:sp>
        <p:nvSpPr>
          <p:cNvPr id="519" name="Google Shape;519;p64"/>
          <p:cNvSpPr/>
          <p:nvPr/>
        </p:nvSpPr>
        <p:spPr>
          <a:xfrm>
            <a:off x="7612379" y="1179576"/>
            <a:ext cx="1028700" cy="356700"/>
          </a:xfrm>
          <a:prstGeom prst="roundRect">
            <a:avLst>
              <a:gd fmla="val 17307"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600" u="none" cap="none" strike="noStrike">
                <a:solidFill>
                  <a:srgbClr val="FFFFFF"/>
                </a:solidFill>
                <a:latin typeface="Lato"/>
                <a:ea typeface="Lato"/>
                <a:cs typeface="Lato"/>
                <a:sym typeface="Lato"/>
              </a:rPr>
              <a:t>persist</a:t>
            </a:r>
            <a:endParaRPr sz="1600"/>
          </a:p>
        </p:txBody>
      </p:sp>
      <p:sp>
        <p:nvSpPr>
          <p:cNvPr id="520" name="Google Shape;520;p64"/>
          <p:cNvSpPr txBox="1"/>
          <p:nvPr/>
        </p:nvSpPr>
        <p:spPr>
          <a:xfrm>
            <a:off x="502920" y="1906524"/>
            <a:ext cx="8138100" cy="246300"/>
          </a:xfrm>
          <a:prstGeom prst="rect">
            <a:avLst/>
          </a:prstGeom>
          <a:noFill/>
          <a:ln>
            <a:noFill/>
          </a:ln>
        </p:spPr>
        <p:txBody>
          <a:bodyPr anchorCtr="0" anchor="ctr" bIns="0" lIns="0" spcFirstLastPara="1" rIns="0" wrap="square" tIns="0">
            <a:spAutoFit/>
          </a:bodyPr>
          <a:lstStyle/>
          <a:p>
            <a:pPr indent="0" lvl="0" marL="0" marR="0" rtl="0" algn="ctr">
              <a:lnSpc>
                <a:spcPct val="112000"/>
              </a:lnSpc>
              <a:spcBef>
                <a:spcPts val="0"/>
              </a:spcBef>
              <a:spcAft>
                <a:spcPts val="0"/>
              </a:spcAft>
              <a:buNone/>
            </a:pPr>
            <a:r>
              <a:rPr b="0" i="0" lang="en" sz="1600" u="none" cap="none" strike="noStrike">
                <a:solidFill>
                  <a:srgbClr val="757575"/>
                </a:solidFill>
                <a:latin typeface="Lato"/>
                <a:ea typeface="Lato"/>
                <a:cs typeface="Lato"/>
                <a:sym typeface="Lato"/>
              </a:rPr>
              <a:t>One ResolutionDocument flows through every stage; Pydantic validators guard each step.</a:t>
            </a:r>
            <a:endParaRPr sz="1600"/>
          </a:p>
        </p:txBody>
      </p:sp>
      <p:sp>
        <p:nvSpPr>
          <p:cNvPr id="521" name="Google Shape;521;p64"/>
          <p:cNvSpPr txBox="1"/>
          <p:nvPr/>
        </p:nvSpPr>
        <p:spPr>
          <a:xfrm>
            <a:off x="502920" y="2571750"/>
            <a:ext cx="2560200" cy="1323000"/>
          </a:xfrm>
          <a:prstGeom prst="rect">
            <a:avLst/>
          </a:prstGeom>
          <a:noFill/>
          <a:ln>
            <a:noFill/>
          </a:ln>
        </p:spPr>
        <p:txBody>
          <a:bodyPr anchorCtr="0" anchor="ctr" bIns="0" lIns="0" spcFirstLastPara="1" rIns="0" wrap="square" tIns="0">
            <a:spAutoFit/>
          </a:bodyPr>
          <a:lstStyle/>
          <a:p>
            <a:pPr indent="0" lvl="0" marL="0" marR="0" rtl="0" algn="ctr">
              <a:lnSpc>
                <a:spcPct val="112000"/>
              </a:lnSpc>
              <a:spcBef>
                <a:spcPts val="0"/>
              </a:spcBef>
              <a:spcAft>
                <a:spcPts val="0"/>
              </a:spcAft>
              <a:buNone/>
            </a:pPr>
            <a:r>
              <a:rPr b="1" i="0" lang="en" sz="4200" u="none" cap="none" strike="noStrike">
                <a:solidFill>
                  <a:srgbClr val="4285F4"/>
                </a:solidFill>
                <a:latin typeface="Lato"/>
                <a:ea typeface="Lato"/>
                <a:cs typeface="Lato"/>
                <a:sym typeface="Lato"/>
              </a:rPr>
              <a:t>1</a:t>
            </a:r>
            <a:endParaRPr sz="1600"/>
          </a:p>
          <a:p>
            <a:pPr indent="0" lvl="0" marL="0" marR="0" rtl="0" algn="ctr">
              <a:lnSpc>
                <a:spcPct val="112000"/>
              </a:lnSpc>
              <a:spcBef>
                <a:spcPts val="600"/>
              </a:spcBef>
              <a:spcAft>
                <a:spcPts val="0"/>
              </a:spcAft>
              <a:buNone/>
            </a:pPr>
            <a:r>
              <a:rPr b="0" i="0" lang="en" sz="1600" u="none" cap="none" strike="noStrike">
                <a:solidFill>
                  <a:srgbClr val="757575"/>
                </a:solidFill>
                <a:latin typeface="Lato"/>
                <a:ea typeface="Lato"/>
                <a:cs typeface="Lato"/>
                <a:sym typeface="Lato"/>
              </a:rPr>
              <a:t>domain object shared by all boards</a:t>
            </a:r>
            <a:endParaRPr sz="1600"/>
          </a:p>
        </p:txBody>
      </p:sp>
      <p:sp>
        <p:nvSpPr>
          <p:cNvPr id="522" name="Google Shape;522;p64"/>
          <p:cNvSpPr txBox="1"/>
          <p:nvPr/>
        </p:nvSpPr>
        <p:spPr>
          <a:xfrm>
            <a:off x="3291840" y="2571750"/>
            <a:ext cx="2560200" cy="1323000"/>
          </a:xfrm>
          <a:prstGeom prst="rect">
            <a:avLst/>
          </a:prstGeom>
          <a:noFill/>
          <a:ln>
            <a:noFill/>
          </a:ln>
        </p:spPr>
        <p:txBody>
          <a:bodyPr anchorCtr="0" anchor="ctr" bIns="0" lIns="0" spcFirstLastPara="1" rIns="0" wrap="square" tIns="0">
            <a:spAutoFit/>
          </a:bodyPr>
          <a:lstStyle/>
          <a:p>
            <a:pPr indent="0" lvl="0" marL="0" marR="0" rtl="0" algn="ctr">
              <a:lnSpc>
                <a:spcPct val="112000"/>
              </a:lnSpc>
              <a:spcBef>
                <a:spcPts val="0"/>
              </a:spcBef>
              <a:spcAft>
                <a:spcPts val="0"/>
              </a:spcAft>
              <a:buNone/>
            </a:pPr>
            <a:r>
              <a:rPr b="1" i="0" lang="en" sz="4200" u="none" cap="none" strike="noStrike">
                <a:solidFill>
                  <a:srgbClr val="4285F4"/>
                </a:solidFill>
                <a:latin typeface="Lato"/>
                <a:ea typeface="Lato"/>
                <a:cs typeface="Lato"/>
                <a:sym typeface="Lato"/>
              </a:rPr>
              <a:t>12</a:t>
            </a:r>
            <a:endParaRPr sz="1600"/>
          </a:p>
          <a:p>
            <a:pPr indent="0" lvl="0" marL="0" marR="0" rtl="0" algn="ctr">
              <a:lnSpc>
                <a:spcPct val="112000"/>
              </a:lnSpc>
              <a:spcBef>
                <a:spcPts val="600"/>
              </a:spcBef>
              <a:spcAft>
                <a:spcPts val="0"/>
              </a:spcAft>
              <a:buNone/>
            </a:pPr>
            <a:r>
              <a:rPr b="0" i="0" lang="en" sz="1600" u="none" cap="none" strike="noStrike">
                <a:solidFill>
                  <a:srgbClr val="757575"/>
                </a:solidFill>
                <a:latin typeface="Lato"/>
                <a:ea typeface="Lato"/>
                <a:cs typeface="Lato"/>
                <a:sym typeface="Lato"/>
              </a:rPr>
              <a:t>board YAML configs · zero forked code</a:t>
            </a:r>
            <a:endParaRPr sz="1600"/>
          </a:p>
        </p:txBody>
      </p:sp>
      <p:sp>
        <p:nvSpPr>
          <p:cNvPr id="523" name="Google Shape;523;p64"/>
          <p:cNvSpPr txBox="1"/>
          <p:nvPr/>
        </p:nvSpPr>
        <p:spPr>
          <a:xfrm>
            <a:off x="6080760" y="2571750"/>
            <a:ext cx="2560200" cy="1323000"/>
          </a:xfrm>
          <a:prstGeom prst="rect">
            <a:avLst/>
          </a:prstGeom>
          <a:noFill/>
          <a:ln>
            <a:noFill/>
          </a:ln>
        </p:spPr>
        <p:txBody>
          <a:bodyPr anchorCtr="0" anchor="ctr" bIns="0" lIns="0" spcFirstLastPara="1" rIns="0" wrap="square" tIns="0">
            <a:spAutoFit/>
          </a:bodyPr>
          <a:lstStyle/>
          <a:p>
            <a:pPr indent="0" lvl="0" marL="0" marR="0" rtl="0" algn="ctr">
              <a:lnSpc>
                <a:spcPct val="112000"/>
              </a:lnSpc>
              <a:spcBef>
                <a:spcPts val="0"/>
              </a:spcBef>
              <a:spcAft>
                <a:spcPts val="0"/>
              </a:spcAft>
              <a:buNone/>
            </a:pPr>
            <a:r>
              <a:rPr b="1" i="0" lang="en" sz="4200" u="none" cap="none" strike="noStrike">
                <a:solidFill>
                  <a:srgbClr val="4285F4"/>
                </a:solidFill>
                <a:latin typeface="Lato"/>
                <a:ea typeface="Lato"/>
                <a:cs typeface="Lato"/>
                <a:sym typeface="Lato"/>
              </a:rPr>
              <a:t>6</a:t>
            </a:r>
            <a:endParaRPr sz="1600"/>
          </a:p>
          <a:p>
            <a:pPr indent="0" lvl="0" marL="0" marR="0" rtl="0" algn="ctr">
              <a:lnSpc>
                <a:spcPct val="112000"/>
              </a:lnSpc>
              <a:spcBef>
                <a:spcPts val="600"/>
              </a:spcBef>
              <a:spcAft>
                <a:spcPts val="0"/>
              </a:spcAft>
              <a:buNone/>
            </a:pPr>
            <a:r>
              <a:rPr b="0" i="0" lang="en" sz="1600" u="none" cap="none" strike="noStrike">
                <a:solidFill>
                  <a:srgbClr val="757575"/>
                </a:solidFill>
                <a:latin typeface="Lato"/>
                <a:ea typeface="Lato"/>
                <a:cs typeface="Lato"/>
                <a:sym typeface="Lato"/>
              </a:rPr>
              <a:t>CLI commands · every operation repeatable</a:t>
            </a:r>
            <a:endParaRPr sz="16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7" name="Shape 527"/>
        <p:cNvGrpSpPr/>
        <p:nvPr/>
      </p:nvGrpSpPr>
      <p:grpSpPr>
        <a:xfrm>
          <a:off x="0" y="0"/>
          <a:ext cx="0" cy="0"/>
          <a:chOff x="0" y="0"/>
          <a:chExt cx="0" cy="0"/>
        </a:xfrm>
      </p:grpSpPr>
      <p:sp>
        <p:nvSpPr>
          <p:cNvPr id="528" name="Google Shape;528;p65"/>
          <p:cNvSpPr txBox="1"/>
          <p:nvPr/>
        </p:nvSpPr>
        <p:spPr>
          <a:xfrm>
            <a:off x="502920" y="233172"/>
            <a:ext cx="8138100" cy="354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i="0" lang="en" sz="2300" u="none" cap="none" strike="noStrike">
                <a:solidFill>
                  <a:srgbClr val="212121"/>
                </a:solidFill>
                <a:latin typeface="Lato"/>
                <a:ea typeface="Lato"/>
                <a:cs typeface="Lato"/>
                <a:sym typeface="Lato"/>
              </a:rPr>
              <a:t>Six adapter classes cover every way a board publishes</a:t>
            </a:r>
            <a:endParaRPr/>
          </a:p>
        </p:txBody>
      </p:sp>
      <p:sp>
        <p:nvSpPr>
          <p:cNvPr id="529" name="Google Shape;529;p65"/>
          <p:cNvSpPr/>
          <p:nvPr/>
        </p:nvSpPr>
        <p:spPr>
          <a:xfrm>
            <a:off x="502920" y="874395"/>
            <a:ext cx="2560200" cy="1697400"/>
          </a:xfrm>
          <a:prstGeom prst="roundRect">
            <a:avLst>
              <a:gd fmla="val 4848" name="adj"/>
            </a:avLst>
          </a:prstGeom>
          <a:solidFill>
            <a:srgbClr val="F1F5F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530" name="Google Shape;530;p65"/>
          <p:cNvSpPr txBox="1"/>
          <p:nvPr/>
        </p:nvSpPr>
        <p:spPr>
          <a:xfrm>
            <a:off x="685800" y="1045845"/>
            <a:ext cx="2194500" cy="2154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None/>
            </a:pPr>
            <a:r>
              <a:rPr b="1" i="0" lang="en" u="none" cap="none" strike="noStrike">
                <a:solidFill>
                  <a:srgbClr val="4285F4"/>
                </a:solidFill>
                <a:latin typeface="Lato"/>
                <a:ea typeface="Lato"/>
                <a:cs typeface="Lato"/>
                <a:sym typeface="Lato"/>
              </a:rPr>
              <a:t>NYCGovAssetsSource</a:t>
            </a:r>
            <a:endParaRPr sz="1500"/>
          </a:p>
        </p:txBody>
      </p:sp>
      <p:sp>
        <p:nvSpPr>
          <p:cNvPr id="531" name="Google Shape;531;p65"/>
          <p:cNvSpPr/>
          <p:nvPr/>
        </p:nvSpPr>
        <p:spPr>
          <a:xfrm>
            <a:off x="685800" y="1525904"/>
            <a:ext cx="464400" cy="178200"/>
          </a:xfrm>
          <a:prstGeom prst="roundRect">
            <a:avLst>
              <a:gd fmla="val 19230"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100" u="none" cap="none" strike="noStrike">
                <a:solidFill>
                  <a:srgbClr val="FFFFFF"/>
                </a:solidFill>
                <a:latin typeface="Lato"/>
                <a:ea typeface="Lato"/>
                <a:cs typeface="Lato"/>
                <a:sym typeface="Lato"/>
              </a:rPr>
              <a:t>MCB3</a:t>
            </a:r>
            <a:endParaRPr sz="1500"/>
          </a:p>
        </p:txBody>
      </p:sp>
      <p:sp>
        <p:nvSpPr>
          <p:cNvPr id="532" name="Google Shape;532;p65"/>
          <p:cNvSpPr txBox="1"/>
          <p:nvPr/>
        </p:nvSpPr>
        <p:spPr>
          <a:xfrm>
            <a:off x="685800" y="1820799"/>
            <a:ext cx="2194500" cy="4203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 sz="1300" u="none" cap="none" strike="noStrike">
                <a:solidFill>
                  <a:srgbClr val="304D80"/>
                </a:solidFill>
                <a:latin typeface="Lato"/>
                <a:ea typeface="Lato"/>
                <a:cs typeface="Lato"/>
                <a:sym typeface="Lato"/>
              </a:rPr>
              <a:t>nyc.gov minute PDFs, four URL eras</a:t>
            </a:r>
            <a:endParaRPr sz="1500"/>
          </a:p>
        </p:txBody>
      </p:sp>
      <p:sp>
        <p:nvSpPr>
          <p:cNvPr id="533" name="Google Shape;533;p65"/>
          <p:cNvSpPr/>
          <p:nvPr/>
        </p:nvSpPr>
        <p:spPr>
          <a:xfrm>
            <a:off x="3291840" y="874395"/>
            <a:ext cx="2560200" cy="1697400"/>
          </a:xfrm>
          <a:prstGeom prst="roundRect">
            <a:avLst>
              <a:gd fmla="val 4848" name="adj"/>
            </a:avLst>
          </a:prstGeom>
          <a:solidFill>
            <a:srgbClr val="F1F5F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534" name="Google Shape;534;p65"/>
          <p:cNvSpPr txBox="1"/>
          <p:nvPr/>
        </p:nvSpPr>
        <p:spPr>
          <a:xfrm>
            <a:off x="3474720" y="1045845"/>
            <a:ext cx="2194500" cy="2154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None/>
            </a:pPr>
            <a:r>
              <a:rPr b="1" i="0" lang="en" u="none" cap="none" strike="noStrike">
                <a:solidFill>
                  <a:srgbClr val="4285F4"/>
                </a:solidFill>
                <a:latin typeface="Lato"/>
                <a:ea typeface="Lato"/>
                <a:cs typeface="Lato"/>
                <a:sym typeface="Lato"/>
              </a:rPr>
              <a:t>WordPressIndexSource</a:t>
            </a:r>
            <a:endParaRPr sz="1500"/>
          </a:p>
        </p:txBody>
      </p:sp>
      <p:sp>
        <p:nvSpPr>
          <p:cNvPr id="535" name="Google Shape;535;p65"/>
          <p:cNvSpPr/>
          <p:nvPr/>
        </p:nvSpPr>
        <p:spPr>
          <a:xfrm>
            <a:off x="3474720" y="1525904"/>
            <a:ext cx="464400" cy="178200"/>
          </a:xfrm>
          <a:prstGeom prst="roundRect">
            <a:avLst>
              <a:gd fmla="val 19230"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100" u="none" cap="none" strike="noStrike">
                <a:solidFill>
                  <a:srgbClr val="FFFFFF"/>
                </a:solidFill>
                <a:latin typeface="Lato"/>
                <a:ea typeface="Lato"/>
                <a:cs typeface="Lato"/>
                <a:sym typeface="Lato"/>
              </a:rPr>
              <a:t>MCB2</a:t>
            </a:r>
            <a:endParaRPr sz="1500"/>
          </a:p>
        </p:txBody>
      </p:sp>
      <p:sp>
        <p:nvSpPr>
          <p:cNvPr id="536" name="Google Shape;536;p65"/>
          <p:cNvSpPr/>
          <p:nvPr/>
        </p:nvSpPr>
        <p:spPr>
          <a:xfrm>
            <a:off x="4012387" y="1525904"/>
            <a:ext cx="464400" cy="178200"/>
          </a:xfrm>
          <a:prstGeom prst="roundRect">
            <a:avLst>
              <a:gd fmla="val 19230"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100" u="none" cap="none" strike="noStrike">
                <a:solidFill>
                  <a:srgbClr val="FFFFFF"/>
                </a:solidFill>
                <a:latin typeface="Lato"/>
                <a:ea typeface="Lato"/>
                <a:cs typeface="Lato"/>
                <a:sym typeface="Lato"/>
              </a:rPr>
              <a:t>MCB4</a:t>
            </a:r>
            <a:endParaRPr sz="1500"/>
          </a:p>
        </p:txBody>
      </p:sp>
      <p:sp>
        <p:nvSpPr>
          <p:cNvPr id="537" name="Google Shape;537;p65"/>
          <p:cNvSpPr/>
          <p:nvPr/>
        </p:nvSpPr>
        <p:spPr>
          <a:xfrm>
            <a:off x="4550054" y="1525904"/>
            <a:ext cx="464400" cy="178200"/>
          </a:xfrm>
          <a:prstGeom prst="roundRect">
            <a:avLst>
              <a:gd fmla="val 19230"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100" u="none" cap="none" strike="noStrike">
                <a:solidFill>
                  <a:srgbClr val="FFFFFF"/>
                </a:solidFill>
                <a:latin typeface="Lato"/>
                <a:ea typeface="Lato"/>
                <a:cs typeface="Lato"/>
                <a:sym typeface="Lato"/>
              </a:rPr>
              <a:t>MCB9</a:t>
            </a:r>
            <a:endParaRPr sz="1500"/>
          </a:p>
        </p:txBody>
      </p:sp>
      <p:sp>
        <p:nvSpPr>
          <p:cNvPr id="538" name="Google Shape;538;p65"/>
          <p:cNvSpPr/>
          <p:nvPr/>
        </p:nvSpPr>
        <p:spPr>
          <a:xfrm>
            <a:off x="5087721" y="1525904"/>
            <a:ext cx="539400" cy="178200"/>
          </a:xfrm>
          <a:prstGeom prst="roundRect">
            <a:avLst>
              <a:gd fmla="val 19230"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100" u="none" cap="none" strike="noStrike">
                <a:solidFill>
                  <a:srgbClr val="FFFFFF"/>
                </a:solidFill>
                <a:latin typeface="Lato"/>
                <a:ea typeface="Lato"/>
                <a:cs typeface="Lato"/>
                <a:sym typeface="Lato"/>
              </a:rPr>
              <a:t>MCB10</a:t>
            </a:r>
            <a:endParaRPr sz="1500"/>
          </a:p>
        </p:txBody>
      </p:sp>
      <p:sp>
        <p:nvSpPr>
          <p:cNvPr id="539" name="Google Shape;539;p65"/>
          <p:cNvSpPr txBox="1"/>
          <p:nvPr/>
        </p:nvSpPr>
        <p:spPr>
          <a:xfrm>
            <a:off x="3474720" y="1820799"/>
            <a:ext cx="2194500" cy="4203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 sz="1300" u="none" cap="none" strike="noStrike">
                <a:solidFill>
                  <a:srgbClr val="304D80"/>
                </a:solidFill>
                <a:latin typeface="Lato"/>
                <a:ea typeface="Lato"/>
                <a:cs typeface="Lato"/>
                <a:sym typeface="Lato"/>
              </a:rPr>
              <a:t>scrapes the boards’ index pages</a:t>
            </a:r>
            <a:endParaRPr sz="1500"/>
          </a:p>
        </p:txBody>
      </p:sp>
      <p:sp>
        <p:nvSpPr>
          <p:cNvPr id="540" name="Google Shape;540;p65"/>
          <p:cNvSpPr/>
          <p:nvPr/>
        </p:nvSpPr>
        <p:spPr>
          <a:xfrm>
            <a:off x="6080760" y="874395"/>
            <a:ext cx="2560200" cy="1697400"/>
          </a:xfrm>
          <a:prstGeom prst="roundRect">
            <a:avLst>
              <a:gd fmla="val 4848" name="adj"/>
            </a:avLst>
          </a:prstGeom>
          <a:solidFill>
            <a:srgbClr val="F1F5F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541" name="Google Shape;541;p65"/>
          <p:cNvSpPr txBox="1"/>
          <p:nvPr/>
        </p:nvSpPr>
        <p:spPr>
          <a:xfrm>
            <a:off x="6263640" y="1045845"/>
            <a:ext cx="2194500" cy="2154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None/>
            </a:pPr>
            <a:r>
              <a:rPr b="1" i="0" lang="en" u="none" cap="none" strike="noStrike">
                <a:solidFill>
                  <a:srgbClr val="4285F4"/>
                </a:solidFill>
                <a:latin typeface="Lato"/>
                <a:ea typeface="Lato"/>
                <a:cs typeface="Lato"/>
                <a:sym typeface="Lato"/>
              </a:rPr>
              <a:t>AirtableSharedViewSource</a:t>
            </a:r>
            <a:endParaRPr sz="1500"/>
          </a:p>
        </p:txBody>
      </p:sp>
      <p:sp>
        <p:nvSpPr>
          <p:cNvPr id="542" name="Google Shape;542;p65"/>
          <p:cNvSpPr/>
          <p:nvPr/>
        </p:nvSpPr>
        <p:spPr>
          <a:xfrm>
            <a:off x="6263640" y="1525904"/>
            <a:ext cx="464400" cy="178200"/>
          </a:xfrm>
          <a:prstGeom prst="roundRect">
            <a:avLst>
              <a:gd fmla="val 19230"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100" u="none" cap="none" strike="noStrike">
                <a:solidFill>
                  <a:srgbClr val="FFFFFF"/>
                </a:solidFill>
                <a:latin typeface="Lato"/>
                <a:ea typeface="Lato"/>
                <a:cs typeface="Lato"/>
                <a:sym typeface="Lato"/>
              </a:rPr>
              <a:t>MCB5</a:t>
            </a:r>
            <a:endParaRPr sz="1500"/>
          </a:p>
        </p:txBody>
      </p:sp>
      <p:sp>
        <p:nvSpPr>
          <p:cNvPr id="543" name="Google Shape;543;p65"/>
          <p:cNvSpPr/>
          <p:nvPr/>
        </p:nvSpPr>
        <p:spPr>
          <a:xfrm>
            <a:off x="6801307" y="1525904"/>
            <a:ext cx="464400" cy="178200"/>
          </a:xfrm>
          <a:prstGeom prst="roundRect">
            <a:avLst>
              <a:gd fmla="val 19230"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100" u="none" cap="none" strike="noStrike">
                <a:solidFill>
                  <a:srgbClr val="FFFFFF"/>
                </a:solidFill>
                <a:latin typeface="Lato"/>
                <a:ea typeface="Lato"/>
                <a:cs typeface="Lato"/>
                <a:sym typeface="Lato"/>
              </a:rPr>
              <a:t>MCB6</a:t>
            </a:r>
            <a:endParaRPr sz="1500"/>
          </a:p>
        </p:txBody>
      </p:sp>
      <p:sp>
        <p:nvSpPr>
          <p:cNvPr id="544" name="Google Shape;544;p65"/>
          <p:cNvSpPr/>
          <p:nvPr/>
        </p:nvSpPr>
        <p:spPr>
          <a:xfrm>
            <a:off x="7338974" y="1525904"/>
            <a:ext cx="539400" cy="178200"/>
          </a:xfrm>
          <a:prstGeom prst="roundRect">
            <a:avLst>
              <a:gd fmla="val 19230"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100" u="none" cap="none" strike="noStrike">
                <a:solidFill>
                  <a:srgbClr val="FFFFFF"/>
                </a:solidFill>
                <a:latin typeface="Lato"/>
                <a:ea typeface="Lato"/>
                <a:cs typeface="Lato"/>
                <a:sym typeface="Lato"/>
              </a:rPr>
              <a:t>MCB11</a:t>
            </a:r>
            <a:endParaRPr sz="1500"/>
          </a:p>
        </p:txBody>
      </p:sp>
      <p:sp>
        <p:nvSpPr>
          <p:cNvPr id="545" name="Google Shape;545;p65"/>
          <p:cNvSpPr/>
          <p:nvPr/>
        </p:nvSpPr>
        <p:spPr>
          <a:xfrm>
            <a:off x="7951622" y="1525904"/>
            <a:ext cx="539400" cy="178200"/>
          </a:xfrm>
          <a:prstGeom prst="roundRect">
            <a:avLst>
              <a:gd fmla="val 19230"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100" u="none" cap="none" strike="noStrike">
                <a:solidFill>
                  <a:srgbClr val="FFFFFF"/>
                </a:solidFill>
                <a:latin typeface="Lato"/>
                <a:ea typeface="Lato"/>
                <a:cs typeface="Lato"/>
                <a:sym typeface="Lato"/>
              </a:rPr>
              <a:t>MCB12</a:t>
            </a:r>
            <a:endParaRPr sz="1500"/>
          </a:p>
        </p:txBody>
      </p:sp>
      <p:sp>
        <p:nvSpPr>
          <p:cNvPr id="546" name="Google Shape;546;p65"/>
          <p:cNvSpPr txBox="1"/>
          <p:nvPr/>
        </p:nvSpPr>
        <p:spPr>
          <a:xfrm>
            <a:off x="6263640" y="1820799"/>
            <a:ext cx="2194500" cy="2001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 sz="1300" u="none" cap="none" strike="noStrike">
                <a:solidFill>
                  <a:srgbClr val="304D80"/>
                </a:solidFill>
                <a:latin typeface="Lato"/>
                <a:ea typeface="Lato"/>
                <a:cs typeface="Lato"/>
                <a:sym typeface="Lato"/>
              </a:rPr>
              <a:t>signed CSV export, no API key</a:t>
            </a:r>
            <a:endParaRPr sz="1500"/>
          </a:p>
        </p:txBody>
      </p:sp>
      <p:sp>
        <p:nvSpPr>
          <p:cNvPr id="547" name="Google Shape;547;p65"/>
          <p:cNvSpPr/>
          <p:nvPr/>
        </p:nvSpPr>
        <p:spPr>
          <a:xfrm>
            <a:off x="502920" y="2777490"/>
            <a:ext cx="2560200" cy="1697400"/>
          </a:xfrm>
          <a:prstGeom prst="roundRect">
            <a:avLst>
              <a:gd fmla="val 4848" name="adj"/>
            </a:avLst>
          </a:prstGeom>
          <a:solidFill>
            <a:srgbClr val="F1F5F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548" name="Google Shape;548;p65"/>
          <p:cNvSpPr txBox="1"/>
          <p:nvPr/>
        </p:nvSpPr>
        <p:spPr>
          <a:xfrm>
            <a:off x="685800" y="2948940"/>
            <a:ext cx="2194500" cy="2001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None/>
            </a:pPr>
            <a:r>
              <a:rPr b="1" i="0" lang="en" sz="1300" u="none" cap="none" strike="noStrike">
                <a:solidFill>
                  <a:srgbClr val="4285F4"/>
                </a:solidFill>
                <a:latin typeface="Lato"/>
                <a:ea typeface="Lato"/>
                <a:cs typeface="Lato"/>
                <a:sym typeface="Lato"/>
              </a:rPr>
              <a:t>AirtableInterfacePageSource</a:t>
            </a:r>
            <a:endParaRPr/>
          </a:p>
        </p:txBody>
      </p:sp>
      <p:sp>
        <p:nvSpPr>
          <p:cNvPr id="549" name="Google Shape;549;p65"/>
          <p:cNvSpPr/>
          <p:nvPr/>
        </p:nvSpPr>
        <p:spPr>
          <a:xfrm>
            <a:off x="685800" y="3429000"/>
            <a:ext cx="464400" cy="178200"/>
          </a:xfrm>
          <a:prstGeom prst="roundRect">
            <a:avLst>
              <a:gd fmla="val 19230"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100" u="none" cap="none" strike="noStrike">
                <a:solidFill>
                  <a:srgbClr val="FFFFFF"/>
                </a:solidFill>
                <a:latin typeface="Lato"/>
                <a:ea typeface="Lato"/>
                <a:cs typeface="Lato"/>
                <a:sym typeface="Lato"/>
              </a:rPr>
              <a:t>MCB1</a:t>
            </a:r>
            <a:endParaRPr sz="1500"/>
          </a:p>
        </p:txBody>
      </p:sp>
      <p:sp>
        <p:nvSpPr>
          <p:cNvPr id="550" name="Google Shape;550;p65"/>
          <p:cNvSpPr txBox="1"/>
          <p:nvPr/>
        </p:nvSpPr>
        <p:spPr>
          <a:xfrm>
            <a:off x="685800" y="3723894"/>
            <a:ext cx="2194500" cy="4203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 sz="1300" u="none" cap="none" strike="noStrike">
                <a:solidFill>
                  <a:srgbClr val="304D80"/>
                </a:solidFill>
                <a:latin typeface="Lato"/>
                <a:ea typeface="Lato"/>
                <a:cs typeface="Lato"/>
                <a:sym typeface="Lato"/>
              </a:rPr>
              <a:t>headless browser reads the page’s own data call</a:t>
            </a:r>
            <a:endParaRPr sz="1500"/>
          </a:p>
        </p:txBody>
      </p:sp>
      <p:sp>
        <p:nvSpPr>
          <p:cNvPr id="551" name="Google Shape;551;p65"/>
          <p:cNvSpPr/>
          <p:nvPr/>
        </p:nvSpPr>
        <p:spPr>
          <a:xfrm>
            <a:off x="3291840" y="2777490"/>
            <a:ext cx="2560200" cy="1697400"/>
          </a:xfrm>
          <a:prstGeom prst="roundRect">
            <a:avLst>
              <a:gd fmla="val 4848" name="adj"/>
            </a:avLst>
          </a:prstGeom>
          <a:solidFill>
            <a:srgbClr val="F1F5F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552" name="Google Shape;552;p65"/>
          <p:cNvSpPr txBox="1"/>
          <p:nvPr/>
        </p:nvSpPr>
        <p:spPr>
          <a:xfrm>
            <a:off x="3474720" y="2948940"/>
            <a:ext cx="2194500" cy="2154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None/>
            </a:pPr>
            <a:r>
              <a:rPr b="1" i="0" lang="en" u="none" cap="none" strike="noStrike">
                <a:solidFill>
                  <a:srgbClr val="4285F4"/>
                </a:solidFill>
                <a:latin typeface="Lato"/>
                <a:ea typeface="Lato"/>
                <a:cs typeface="Lato"/>
                <a:sym typeface="Lato"/>
              </a:rPr>
              <a:t>GoogleDriveFolderSource</a:t>
            </a:r>
            <a:endParaRPr sz="1500"/>
          </a:p>
        </p:txBody>
      </p:sp>
      <p:sp>
        <p:nvSpPr>
          <p:cNvPr id="553" name="Google Shape;553;p65"/>
          <p:cNvSpPr/>
          <p:nvPr/>
        </p:nvSpPr>
        <p:spPr>
          <a:xfrm>
            <a:off x="3474720" y="3429000"/>
            <a:ext cx="464400" cy="178200"/>
          </a:xfrm>
          <a:prstGeom prst="roundRect">
            <a:avLst>
              <a:gd fmla="val 19230"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100" u="none" cap="none" strike="noStrike">
                <a:solidFill>
                  <a:srgbClr val="FFFFFF"/>
                </a:solidFill>
                <a:latin typeface="Lato"/>
                <a:ea typeface="Lato"/>
                <a:cs typeface="Lato"/>
                <a:sym typeface="Lato"/>
              </a:rPr>
              <a:t>MCB7</a:t>
            </a:r>
            <a:endParaRPr sz="1500"/>
          </a:p>
        </p:txBody>
      </p:sp>
      <p:sp>
        <p:nvSpPr>
          <p:cNvPr id="554" name="Google Shape;554;p65"/>
          <p:cNvSpPr txBox="1"/>
          <p:nvPr/>
        </p:nvSpPr>
        <p:spPr>
          <a:xfrm>
            <a:off x="3474720" y="3723894"/>
            <a:ext cx="2194500" cy="4203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 sz="1300" u="none" cap="none" strike="noStrike">
                <a:solidFill>
                  <a:srgbClr val="304D80"/>
                </a:solidFill>
                <a:latin typeface="Lato"/>
                <a:ea typeface="Lato"/>
                <a:cs typeface="Lato"/>
                <a:sym typeface="Lato"/>
              </a:rPr>
              <a:t>public Drive folder of dated PDFs</a:t>
            </a:r>
            <a:endParaRPr sz="1500"/>
          </a:p>
        </p:txBody>
      </p:sp>
      <p:sp>
        <p:nvSpPr>
          <p:cNvPr id="555" name="Google Shape;555;p65"/>
          <p:cNvSpPr/>
          <p:nvPr/>
        </p:nvSpPr>
        <p:spPr>
          <a:xfrm>
            <a:off x="6080760" y="2777490"/>
            <a:ext cx="2560200" cy="1697400"/>
          </a:xfrm>
          <a:prstGeom prst="roundRect">
            <a:avLst>
              <a:gd fmla="val 4848" name="adj"/>
            </a:avLst>
          </a:prstGeom>
          <a:solidFill>
            <a:srgbClr val="F1F5F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556" name="Google Shape;556;p65"/>
          <p:cNvSpPr txBox="1"/>
          <p:nvPr/>
        </p:nvSpPr>
        <p:spPr>
          <a:xfrm>
            <a:off x="6263640" y="2948940"/>
            <a:ext cx="2194500" cy="2154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None/>
            </a:pPr>
            <a:r>
              <a:rPr b="1" i="0" lang="en" u="none" cap="none" strike="noStrike">
                <a:solidFill>
                  <a:srgbClr val="4285F4"/>
                </a:solidFill>
                <a:latin typeface="Lato"/>
                <a:ea typeface="Lato"/>
                <a:cs typeface="Lato"/>
                <a:sym typeface="Lato"/>
              </a:rPr>
              <a:t>WaybackCdxSource</a:t>
            </a:r>
            <a:endParaRPr sz="1500"/>
          </a:p>
        </p:txBody>
      </p:sp>
      <p:sp>
        <p:nvSpPr>
          <p:cNvPr id="557" name="Google Shape;557;p65"/>
          <p:cNvSpPr/>
          <p:nvPr/>
        </p:nvSpPr>
        <p:spPr>
          <a:xfrm>
            <a:off x="6263640" y="3429000"/>
            <a:ext cx="464400" cy="178200"/>
          </a:xfrm>
          <a:prstGeom prst="roundRect">
            <a:avLst>
              <a:gd fmla="val 19230" name="adj"/>
            </a:avLst>
          </a:prstGeom>
          <a:solidFill>
            <a:srgbClr val="003585"/>
          </a:solidFill>
          <a:ln>
            <a:noFill/>
          </a:ln>
        </p:spPr>
        <p:txBody>
          <a:bodyPr anchorCtr="0" anchor="ctr" bIns="109725" lIns="18275" spcFirstLastPara="1" rIns="18275" wrap="square" tIns="109725">
            <a:noAutofit/>
          </a:bodyPr>
          <a:lstStyle/>
          <a:p>
            <a:pPr indent="0" lvl="0" marL="0" marR="0" rtl="0" algn="ctr">
              <a:lnSpc>
                <a:spcPct val="112000"/>
              </a:lnSpc>
              <a:spcBef>
                <a:spcPts val="0"/>
              </a:spcBef>
              <a:spcAft>
                <a:spcPts val="0"/>
              </a:spcAft>
              <a:buNone/>
            </a:pPr>
            <a:r>
              <a:rPr b="1" i="0" lang="en" sz="1100" u="none" cap="none" strike="noStrike">
                <a:solidFill>
                  <a:srgbClr val="FFFFFF"/>
                </a:solidFill>
                <a:latin typeface="Lato"/>
                <a:ea typeface="Lato"/>
                <a:cs typeface="Lato"/>
                <a:sym typeface="Lato"/>
              </a:rPr>
              <a:t>MCB8</a:t>
            </a:r>
            <a:endParaRPr sz="1500"/>
          </a:p>
        </p:txBody>
      </p:sp>
      <p:sp>
        <p:nvSpPr>
          <p:cNvPr id="558" name="Google Shape;558;p65"/>
          <p:cNvSpPr txBox="1"/>
          <p:nvPr/>
        </p:nvSpPr>
        <p:spPr>
          <a:xfrm>
            <a:off x="6263640" y="3723894"/>
            <a:ext cx="2194500" cy="4203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 sz="1300" u="none" cap="none" strike="noStrike">
                <a:solidFill>
                  <a:srgbClr val="304D80"/>
                </a:solidFill>
                <a:latin typeface="Lato"/>
                <a:ea typeface="Lato"/>
                <a:cs typeface="Lato"/>
                <a:sym typeface="Lato"/>
              </a:rPr>
              <a:t>Internet Archive when the live site blocks crawls</a:t>
            </a:r>
            <a:endParaRPr sz="1500"/>
          </a:p>
        </p:txBody>
      </p:sp>
      <p:sp>
        <p:nvSpPr>
          <p:cNvPr id="559" name="Google Shape;559;p65"/>
          <p:cNvSpPr txBox="1"/>
          <p:nvPr/>
        </p:nvSpPr>
        <p:spPr>
          <a:xfrm>
            <a:off x="502920" y="4608576"/>
            <a:ext cx="8138100" cy="246300"/>
          </a:xfrm>
          <a:prstGeom prst="rect">
            <a:avLst/>
          </a:prstGeom>
          <a:noFill/>
          <a:ln>
            <a:noFill/>
          </a:ln>
        </p:spPr>
        <p:txBody>
          <a:bodyPr anchorCtr="0" anchor="ctr" bIns="0" lIns="0" spcFirstLastPara="1" rIns="0" wrap="square" tIns="0">
            <a:spAutoFit/>
          </a:bodyPr>
          <a:lstStyle/>
          <a:p>
            <a:pPr indent="0" lvl="0" marL="0" marR="0" rtl="0" algn="ctr">
              <a:lnSpc>
                <a:spcPct val="112000"/>
              </a:lnSpc>
              <a:spcBef>
                <a:spcPts val="0"/>
              </a:spcBef>
              <a:spcAft>
                <a:spcPts val="0"/>
              </a:spcAft>
              <a:buNone/>
            </a:pPr>
            <a:r>
              <a:rPr b="1" i="0" lang="en" sz="1600" u="none" cap="none" strike="noStrike">
                <a:solidFill>
                  <a:srgbClr val="00BBEA"/>
                </a:solidFill>
                <a:latin typeface="Lato"/>
                <a:ea typeface="Lato"/>
                <a:cs typeface="Lato"/>
                <a:sym typeface="Lato"/>
              </a:rPr>
              <a:t>The board’s YAML names its adapter; no adapter needs an API key.</a:t>
            </a:r>
            <a:endParaRPr sz="15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3" name="Shape 563"/>
        <p:cNvGrpSpPr/>
        <p:nvPr/>
      </p:nvGrpSpPr>
      <p:grpSpPr>
        <a:xfrm>
          <a:off x="0" y="0"/>
          <a:ext cx="0" cy="0"/>
          <a:chOff x="0" y="0"/>
          <a:chExt cx="0" cy="0"/>
        </a:xfrm>
      </p:grpSpPr>
      <p:sp>
        <p:nvSpPr>
          <p:cNvPr id="564" name="Google Shape;564;p66"/>
          <p:cNvSpPr txBox="1"/>
          <p:nvPr/>
        </p:nvSpPr>
        <p:spPr>
          <a:xfrm>
            <a:off x="502920" y="233172"/>
            <a:ext cx="8138100" cy="354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i="0" lang="en" sz="2300" u="none" cap="none" strike="noStrike">
                <a:solidFill>
                  <a:srgbClr val="212121"/>
                </a:solidFill>
                <a:latin typeface="Lato"/>
                <a:ea typeface="Lato"/>
                <a:cs typeface="Lato"/>
                <a:sym typeface="Lato"/>
              </a:rPr>
              <a:t>Claude is now the primary parser; regex assists and checks</a:t>
            </a:r>
            <a:endParaRPr/>
          </a:p>
        </p:txBody>
      </p:sp>
      <p:sp>
        <p:nvSpPr>
          <p:cNvPr id="565" name="Google Shape;565;p66"/>
          <p:cNvSpPr/>
          <p:nvPr/>
        </p:nvSpPr>
        <p:spPr>
          <a:xfrm>
            <a:off x="502920" y="1028700"/>
            <a:ext cx="2377500" cy="2160300"/>
          </a:xfrm>
          <a:prstGeom prst="roundRect">
            <a:avLst>
              <a:gd fmla="val 4615" name="adj"/>
            </a:avLst>
          </a:prstGeom>
          <a:solidFill>
            <a:srgbClr val="003585"/>
          </a:solidFill>
          <a:ln>
            <a:noFill/>
          </a:ln>
        </p:spPr>
        <p:txBody>
          <a:bodyPr anchorCtr="0" anchor="ctr" bIns="109725" lIns="201150" spcFirstLastPara="1" rIns="201150" wrap="square" tIns="109725">
            <a:noAutofit/>
          </a:bodyPr>
          <a:lstStyle/>
          <a:p>
            <a:pPr indent="0" lvl="0" marL="0" marR="0" rtl="0" algn="l">
              <a:lnSpc>
                <a:spcPct val="112000"/>
              </a:lnSpc>
              <a:spcBef>
                <a:spcPts val="0"/>
              </a:spcBef>
              <a:spcAft>
                <a:spcPts val="0"/>
              </a:spcAft>
              <a:buNone/>
            </a:pPr>
            <a:r>
              <a:rPr b="1" i="0" lang="en" sz="1700" u="none" cap="none" strike="noStrike">
                <a:solidFill>
                  <a:srgbClr val="FFFFFF"/>
                </a:solidFill>
                <a:latin typeface="Lato"/>
                <a:ea typeface="Lato"/>
                <a:cs typeface="Lato"/>
                <a:sym typeface="Lato"/>
              </a:rPr>
              <a:t>1 · Regex scouts</a:t>
            </a:r>
            <a:endParaRPr/>
          </a:p>
          <a:p>
            <a:pPr indent="0" lvl="0" marL="0" marR="0" rtl="0" algn="l">
              <a:lnSpc>
                <a:spcPct val="112000"/>
              </a:lnSpc>
              <a:spcBef>
                <a:spcPts val="700"/>
              </a:spcBef>
              <a:spcAft>
                <a:spcPts val="0"/>
              </a:spcAft>
              <a:buNone/>
            </a:pPr>
            <a:r>
              <a:rPr b="0" i="0" lang="en" sz="1400" u="none" cap="none" strike="noStrike">
                <a:solidFill>
                  <a:srgbClr val="D6E4FF"/>
                </a:solidFill>
                <a:latin typeface="Lato"/>
                <a:ea typeface="Lato"/>
                <a:cs typeface="Lato"/>
                <a:sym typeface="Lato"/>
              </a:rPr>
              <a:t>Runs first on every document; structural hints at zero token cost.</a:t>
            </a:r>
            <a:endParaRPr/>
          </a:p>
        </p:txBody>
      </p:sp>
      <p:sp>
        <p:nvSpPr>
          <p:cNvPr id="566" name="Google Shape;566;p66"/>
          <p:cNvSpPr/>
          <p:nvPr/>
        </p:nvSpPr>
        <p:spPr>
          <a:xfrm>
            <a:off x="3355848" y="1028700"/>
            <a:ext cx="2377500" cy="2160300"/>
          </a:xfrm>
          <a:prstGeom prst="roundRect">
            <a:avLst>
              <a:gd fmla="val 4615" name="adj"/>
            </a:avLst>
          </a:prstGeom>
          <a:solidFill>
            <a:srgbClr val="00BBEA"/>
          </a:solidFill>
          <a:ln>
            <a:noFill/>
          </a:ln>
        </p:spPr>
        <p:txBody>
          <a:bodyPr anchorCtr="0" anchor="ctr" bIns="109725" lIns="201150" spcFirstLastPara="1" rIns="201150" wrap="square" tIns="109725">
            <a:noAutofit/>
          </a:bodyPr>
          <a:lstStyle/>
          <a:p>
            <a:pPr indent="0" lvl="0" marL="0" marR="0" rtl="0" algn="l">
              <a:lnSpc>
                <a:spcPct val="112000"/>
              </a:lnSpc>
              <a:spcBef>
                <a:spcPts val="0"/>
              </a:spcBef>
              <a:spcAft>
                <a:spcPts val="0"/>
              </a:spcAft>
              <a:buNone/>
            </a:pPr>
            <a:r>
              <a:rPr b="1" i="0" lang="en" sz="1700" u="none" cap="none" strike="noStrike">
                <a:solidFill>
                  <a:srgbClr val="FFFFFF"/>
                </a:solidFill>
                <a:latin typeface="Lato"/>
                <a:ea typeface="Lato"/>
                <a:cs typeface="Lato"/>
                <a:sym typeface="Lato"/>
              </a:rPr>
              <a:t>2 · Claude parses</a:t>
            </a:r>
            <a:endParaRPr/>
          </a:p>
          <a:p>
            <a:pPr indent="0" lvl="0" marL="0" marR="0" rtl="0" algn="l">
              <a:lnSpc>
                <a:spcPct val="112000"/>
              </a:lnSpc>
              <a:spcBef>
                <a:spcPts val="700"/>
              </a:spcBef>
              <a:spcAft>
                <a:spcPts val="0"/>
              </a:spcAft>
              <a:buNone/>
            </a:pPr>
            <a:r>
              <a:rPr b="0" i="0" lang="en" sz="1400" u="none" cap="none" strike="noStrike">
                <a:solidFill>
                  <a:srgbClr val="FFFFFF"/>
                </a:solidFill>
                <a:latin typeface="Lato"/>
                <a:ea typeface="Lato"/>
                <a:cs typeface="Lato"/>
                <a:sym typeface="Lato"/>
              </a:rPr>
              <a:t>claude-sonnet-4-6 on every document: forced tool call, strict schema, hallucinated tallies rejected.</a:t>
            </a:r>
            <a:endParaRPr/>
          </a:p>
        </p:txBody>
      </p:sp>
      <p:sp>
        <p:nvSpPr>
          <p:cNvPr id="567" name="Google Shape;567;p66"/>
          <p:cNvSpPr/>
          <p:nvPr/>
        </p:nvSpPr>
        <p:spPr>
          <a:xfrm>
            <a:off x="6208776" y="1028700"/>
            <a:ext cx="2432400" cy="2160300"/>
          </a:xfrm>
          <a:prstGeom prst="roundRect">
            <a:avLst>
              <a:gd fmla="val 4511" name="adj"/>
            </a:avLst>
          </a:prstGeom>
          <a:solidFill>
            <a:srgbClr val="04D99D"/>
          </a:solidFill>
          <a:ln>
            <a:noFill/>
          </a:ln>
        </p:spPr>
        <p:txBody>
          <a:bodyPr anchorCtr="0" anchor="ctr" bIns="109725" lIns="201150" spcFirstLastPara="1" rIns="201150" wrap="square" tIns="109725">
            <a:noAutofit/>
          </a:bodyPr>
          <a:lstStyle/>
          <a:p>
            <a:pPr indent="0" lvl="0" marL="0" marR="0" rtl="0" algn="l">
              <a:lnSpc>
                <a:spcPct val="112000"/>
              </a:lnSpc>
              <a:spcBef>
                <a:spcPts val="0"/>
              </a:spcBef>
              <a:spcAft>
                <a:spcPts val="0"/>
              </a:spcAft>
              <a:buNone/>
            </a:pPr>
            <a:r>
              <a:rPr b="1" i="0" lang="en" sz="1700" u="none" cap="none" strike="noStrike">
                <a:solidFill>
                  <a:srgbClr val="FFFFFF"/>
                </a:solidFill>
                <a:latin typeface="Lato"/>
                <a:ea typeface="Lato"/>
                <a:cs typeface="Lato"/>
                <a:sym typeface="Lato"/>
              </a:rPr>
              <a:t>3 · Regex checks</a:t>
            </a:r>
            <a:endParaRPr/>
          </a:p>
          <a:p>
            <a:pPr indent="0" lvl="0" marL="0" marR="0" rtl="0" algn="l">
              <a:lnSpc>
                <a:spcPct val="112000"/>
              </a:lnSpc>
              <a:spcBef>
                <a:spcPts val="700"/>
              </a:spcBef>
              <a:spcAft>
                <a:spcPts val="0"/>
              </a:spcAft>
              <a:buNone/>
            </a:pPr>
            <a:r>
              <a:rPr b="0" i="0" lang="en" sz="1400" u="none" cap="none" strike="noStrike">
                <a:solidFill>
                  <a:srgbClr val="FFFFFF"/>
                </a:solidFill>
                <a:latin typeface="Lato"/>
                <a:ea typeface="Lato"/>
                <a:cs typeface="Lato"/>
                <a:sym typeface="Lato"/>
              </a:rPr>
              <a:t>Boosts missed vote tallies; takes over fully if Claude returns nothing.</a:t>
            </a:r>
            <a:endParaRPr/>
          </a:p>
        </p:txBody>
      </p:sp>
      <p:sp>
        <p:nvSpPr>
          <p:cNvPr id="568" name="Google Shape;568;p66"/>
          <p:cNvSpPr txBox="1"/>
          <p:nvPr/>
        </p:nvSpPr>
        <p:spPr>
          <a:xfrm>
            <a:off x="2953512" y="1851660"/>
            <a:ext cx="329100" cy="354000"/>
          </a:xfrm>
          <a:prstGeom prst="rect">
            <a:avLst/>
          </a:prstGeom>
          <a:noFill/>
          <a:ln>
            <a:noFill/>
          </a:ln>
        </p:spPr>
        <p:txBody>
          <a:bodyPr anchorCtr="0" anchor="ctr" bIns="0" lIns="0" spcFirstLastPara="1" rIns="0" wrap="square" tIns="0">
            <a:spAutoFit/>
          </a:bodyPr>
          <a:lstStyle/>
          <a:p>
            <a:pPr indent="0" lvl="0" marL="0" marR="0" rtl="0" algn="ctr">
              <a:lnSpc>
                <a:spcPct val="112000"/>
              </a:lnSpc>
              <a:spcBef>
                <a:spcPts val="0"/>
              </a:spcBef>
              <a:spcAft>
                <a:spcPts val="0"/>
              </a:spcAft>
              <a:buNone/>
            </a:pPr>
            <a:r>
              <a:rPr b="1" i="0" lang="en" sz="2300" u="none" cap="none" strike="noStrike">
                <a:solidFill>
                  <a:srgbClr val="212121"/>
                </a:solidFill>
                <a:latin typeface="Lato"/>
                <a:ea typeface="Lato"/>
                <a:cs typeface="Lato"/>
                <a:sym typeface="Lato"/>
              </a:rPr>
              <a:t>→</a:t>
            </a:r>
            <a:endParaRPr/>
          </a:p>
        </p:txBody>
      </p:sp>
      <p:sp>
        <p:nvSpPr>
          <p:cNvPr id="569" name="Google Shape;569;p66"/>
          <p:cNvSpPr txBox="1"/>
          <p:nvPr/>
        </p:nvSpPr>
        <p:spPr>
          <a:xfrm>
            <a:off x="5806440" y="1851660"/>
            <a:ext cx="329100" cy="354000"/>
          </a:xfrm>
          <a:prstGeom prst="rect">
            <a:avLst/>
          </a:prstGeom>
          <a:noFill/>
          <a:ln>
            <a:noFill/>
          </a:ln>
        </p:spPr>
        <p:txBody>
          <a:bodyPr anchorCtr="0" anchor="ctr" bIns="0" lIns="0" spcFirstLastPara="1" rIns="0" wrap="square" tIns="0">
            <a:spAutoFit/>
          </a:bodyPr>
          <a:lstStyle/>
          <a:p>
            <a:pPr indent="0" lvl="0" marL="0" marR="0" rtl="0" algn="ctr">
              <a:lnSpc>
                <a:spcPct val="112000"/>
              </a:lnSpc>
              <a:spcBef>
                <a:spcPts val="0"/>
              </a:spcBef>
              <a:spcAft>
                <a:spcPts val="0"/>
              </a:spcAft>
              <a:buNone/>
            </a:pPr>
            <a:r>
              <a:rPr b="1" i="0" lang="en" sz="2300" u="none" cap="none" strike="noStrike">
                <a:solidFill>
                  <a:srgbClr val="212121"/>
                </a:solidFill>
                <a:latin typeface="Lato"/>
                <a:ea typeface="Lato"/>
                <a:cs typeface="Lato"/>
                <a:sym typeface="Lato"/>
              </a:rPr>
              <a:t>→</a:t>
            </a:r>
            <a:endParaRPr/>
          </a:p>
        </p:txBody>
      </p:sp>
      <p:sp>
        <p:nvSpPr>
          <p:cNvPr id="570" name="Google Shape;570;p66"/>
          <p:cNvSpPr/>
          <p:nvPr/>
        </p:nvSpPr>
        <p:spPr>
          <a:xfrm>
            <a:off x="502920" y="3549015"/>
            <a:ext cx="8138100" cy="977100"/>
          </a:xfrm>
          <a:prstGeom prst="roundRect">
            <a:avLst>
              <a:gd fmla="val 8421" name="adj"/>
            </a:avLst>
          </a:prstGeom>
          <a:solidFill>
            <a:srgbClr val="F1F5FE"/>
          </a:solidFill>
          <a:ln>
            <a:noFill/>
          </a:ln>
        </p:spPr>
        <p:txBody>
          <a:bodyPr anchorCtr="0" anchor="ctr" bIns="109725" lIns="274300" spcFirstLastPara="1" rIns="274300" wrap="square" tIns="109725">
            <a:noAutofit/>
          </a:bodyPr>
          <a:lstStyle/>
          <a:p>
            <a:pPr indent="0" lvl="0" marL="0" marR="0" rtl="0" algn="l">
              <a:lnSpc>
                <a:spcPct val="112000"/>
              </a:lnSpc>
              <a:spcBef>
                <a:spcPts val="0"/>
              </a:spcBef>
              <a:spcAft>
                <a:spcPts val="0"/>
              </a:spcAft>
              <a:buNone/>
            </a:pPr>
            <a:r>
              <a:rPr b="1" i="0" lang="en" sz="1600" u="none" cap="none" strike="noStrike">
                <a:solidFill>
                  <a:srgbClr val="212121"/>
                </a:solidFill>
                <a:latin typeface="Lato"/>
                <a:ea typeface="Lato"/>
                <a:cs typeface="Lato"/>
                <a:sym typeface="Lato"/>
              </a:rPr>
              <a:t>Trust, but verify: </a:t>
            </a:r>
            <a:r>
              <a:rPr b="0" i="0" lang="en" sz="1600" u="none" cap="none" strike="noStrike">
                <a:solidFill>
                  <a:srgbClr val="304D80"/>
                </a:solidFill>
                <a:latin typeface="Lato"/>
                <a:ea typeface="Lato"/>
                <a:cs typeface="Lato"/>
                <a:sym typeface="Lato"/>
              </a:rPr>
              <a:t>a deterministic 5% sample runs </a:t>
            </a:r>
            <a:r>
              <a:rPr b="1" i="0" lang="en" sz="1600" u="none" cap="none" strike="noStrike">
                <a:solidFill>
                  <a:srgbClr val="304D80"/>
                </a:solidFill>
                <a:latin typeface="Lato"/>
                <a:ea typeface="Lato"/>
                <a:cs typeface="Lato"/>
                <a:sym typeface="Lato"/>
              </a:rPr>
              <a:t>both</a:t>
            </a:r>
            <a:r>
              <a:rPr b="0" i="0" lang="en" sz="1600" u="none" cap="none" strike="noStrike">
                <a:solidFill>
                  <a:srgbClr val="304D80"/>
                </a:solidFill>
                <a:latin typeface="Lato"/>
                <a:ea typeface="Lato"/>
                <a:cs typeface="Lato"/>
                <a:sym typeface="Lato"/>
              </a:rPr>
              <a:t> parsers every week, so format drift on any board surfaces as a diff, not as silent data corruption.</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4" name="Shape 574"/>
        <p:cNvGrpSpPr/>
        <p:nvPr/>
      </p:nvGrpSpPr>
      <p:grpSpPr>
        <a:xfrm>
          <a:off x="0" y="0"/>
          <a:ext cx="0" cy="0"/>
          <a:chOff x="0" y="0"/>
          <a:chExt cx="0" cy="0"/>
        </a:xfrm>
      </p:grpSpPr>
      <p:sp>
        <p:nvSpPr>
          <p:cNvPr id="575" name="Google Shape;575;p67"/>
          <p:cNvSpPr txBox="1"/>
          <p:nvPr/>
        </p:nvSpPr>
        <p:spPr>
          <a:xfrm>
            <a:off x="502920" y="233172"/>
            <a:ext cx="8138100" cy="711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i="0" lang="en" sz="2200" u="none" cap="none" strike="noStrike">
                <a:solidFill>
                  <a:srgbClr val="212121"/>
                </a:solidFill>
                <a:latin typeface="Lato"/>
                <a:ea typeface="Lato"/>
                <a:cs typeface="Lato"/>
                <a:sym typeface="Lato"/>
              </a:rPr>
              <a:t>Every resolution now carries text, votes, a summary, and an embedding</a:t>
            </a:r>
            <a:endParaRPr sz="1300"/>
          </a:p>
        </p:txBody>
      </p:sp>
      <p:sp>
        <p:nvSpPr>
          <p:cNvPr id="576" name="Google Shape;576;p67"/>
          <p:cNvSpPr/>
          <p:nvPr/>
        </p:nvSpPr>
        <p:spPr>
          <a:xfrm>
            <a:off x="1005840" y="976585"/>
            <a:ext cx="7132200" cy="3497700"/>
          </a:xfrm>
          <a:prstGeom prst="roundRect">
            <a:avLst>
              <a:gd fmla="val 2352" name="adj"/>
            </a:avLst>
          </a:prstGeom>
          <a:solidFill>
            <a:srgbClr val="F1F5F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577" name="Google Shape;577;p67"/>
          <p:cNvSpPr/>
          <p:nvPr/>
        </p:nvSpPr>
        <p:spPr>
          <a:xfrm>
            <a:off x="1005840" y="976585"/>
            <a:ext cx="7132200" cy="462900"/>
          </a:xfrm>
          <a:prstGeom prst="round2SameRect">
            <a:avLst>
              <a:gd fmla="val 17777" name="adj1"/>
              <a:gd fmla="val 0" name="adj2"/>
            </a:avLst>
          </a:prstGeom>
          <a:solidFill>
            <a:srgbClr val="003585"/>
          </a:solidFill>
          <a:ln>
            <a:noFill/>
          </a:ln>
        </p:spPr>
        <p:txBody>
          <a:bodyPr anchorCtr="0" anchor="ctr" bIns="109725" lIns="201150" spcFirstLastPara="1" rIns="201150" wrap="square" tIns="109725">
            <a:noAutofit/>
          </a:bodyPr>
          <a:lstStyle/>
          <a:p>
            <a:pPr indent="0" lvl="0" marL="0" marR="0" rtl="0" algn="ctr">
              <a:lnSpc>
                <a:spcPct val="112000"/>
              </a:lnSpc>
              <a:spcBef>
                <a:spcPts val="0"/>
              </a:spcBef>
              <a:spcAft>
                <a:spcPts val="0"/>
              </a:spcAft>
              <a:buNone/>
            </a:pPr>
            <a:r>
              <a:rPr b="1" i="0" lang="en" sz="1700" u="none" cap="none" strike="noStrike">
                <a:solidFill>
                  <a:srgbClr val="FFFFFF"/>
                </a:solidFill>
                <a:latin typeface="Lato"/>
                <a:ea typeface="Lato"/>
                <a:cs typeface="Lato"/>
                <a:sym typeface="Lato"/>
              </a:rPr>
              <a:t>One resolution record</a:t>
            </a:r>
            <a:endParaRPr sz="1500"/>
          </a:p>
        </p:txBody>
      </p:sp>
      <p:sp>
        <p:nvSpPr>
          <p:cNvPr id="578" name="Google Shape;578;p67"/>
          <p:cNvSpPr/>
          <p:nvPr/>
        </p:nvSpPr>
        <p:spPr>
          <a:xfrm>
            <a:off x="1234440" y="1619522"/>
            <a:ext cx="3163800" cy="1234500"/>
          </a:xfrm>
          <a:prstGeom prst="roundRect">
            <a:avLst>
              <a:gd fmla="val 6666" name="adj"/>
            </a:avLst>
          </a:prstGeom>
          <a:solidFill>
            <a:srgbClr val="FFFFFF"/>
          </a:solidFill>
          <a:ln>
            <a:noFill/>
          </a:ln>
        </p:spPr>
        <p:txBody>
          <a:bodyPr anchorCtr="0" anchor="ctr" bIns="109725" lIns="201150" spcFirstLastPara="1" rIns="201150" wrap="square" tIns="109725">
            <a:noAutofit/>
          </a:bodyPr>
          <a:lstStyle/>
          <a:p>
            <a:pPr indent="0" lvl="0" marL="0" marR="0" rtl="0" algn="l">
              <a:lnSpc>
                <a:spcPct val="112000"/>
              </a:lnSpc>
              <a:spcBef>
                <a:spcPts val="0"/>
              </a:spcBef>
              <a:spcAft>
                <a:spcPts val="0"/>
              </a:spcAft>
              <a:buNone/>
            </a:pPr>
            <a:r>
              <a:rPr b="1" i="0" lang="en" sz="1600" u="none" cap="none" strike="noStrike">
                <a:solidFill>
                  <a:srgbClr val="4285F4"/>
                </a:solidFill>
                <a:latin typeface="Lato"/>
                <a:ea typeface="Lato"/>
                <a:cs typeface="Lato"/>
                <a:sym typeface="Lato"/>
              </a:rPr>
              <a:t>Verbatim text</a:t>
            </a:r>
            <a:endParaRPr sz="1500"/>
          </a:p>
          <a:p>
            <a:pPr indent="0" lvl="0" marL="0" marR="0" rtl="0" algn="l">
              <a:lnSpc>
                <a:spcPct val="112000"/>
              </a:lnSpc>
              <a:spcBef>
                <a:spcPts val="600"/>
              </a:spcBef>
              <a:spcAft>
                <a:spcPts val="0"/>
              </a:spcAft>
              <a:buNone/>
            </a:pPr>
            <a:r>
              <a:rPr b="0" i="0" lang="en" u="none" cap="none" strike="noStrike">
                <a:solidFill>
                  <a:srgbClr val="304D80"/>
                </a:solidFill>
                <a:latin typeface="Lato"/>
                <a:ea typeface="Lato"/>
                <a:cs typeface="Lato"/>
                <a:sym typeface="Lato"/>
              </a:rPr>
              <a:t>every clause, with its source document and parser version</a:t>
            </a:r>
            <a:endParaRPr sz="1500"/>
          </a:p>
        </p:txBody>
      </p:sp>
      <p:sp>
        <p:nvSpPr>
          <p:cNvPr id="579" name="Google Shape;579;p67"/>
          <p:cNvSpPr/>
          <p:nvPr/>
        </p:nvSpPr>
        <p:spPr>
          <a:xfrm>
            <a:off x="4754880" y="1619522"/>
            <a:ext cx="3163800" cy="1234500"/>
          </a:xfrm>
          <a:prstGeom prst="roundRect">
            <a:avLst>
              <a:gd fmla="val 6666" name="adj"/>
            </a:avLst>
          </a:prstGeom>
          <a:solidFill>
            <a:srgbClr val="FFFFFF"/>
          </a:solidFill>
          <a:ln>
            <a:noFill/>
          </a:ln>
        </p:spPr>
        <p:txBody>
          <a:bodyPr anchorCtr="0" anchor="ctr" bIns="109725" lIns="201150" spcFirstLastPara="1" rIns="201150" wrap="square" tIns="109725">
            <a:noAutofit/>
          </a:bodyPr>
          <a:lstStyle/>
          <a:p>
            <a:pPr indent="0" lvl="0" marL="0" marR="0" rtl="0" algn="l">
              <a:lnSpc>
                <a:spcPct val="112000"/>
              </a:lnSpc>
              <a:spcBef>
                <a:spcPts val="0"/>
              </a:spcBef>
              <a:spcAft>
                <a:spcPts val="0"/>
              </a:spcAft>
              <a:buNone/>
            </a:pPr>
            <a:r>
              <a:rPr b="1" i="0" lang="en" sz="1600" u="none" cap="none" strike="noStrike">
                <a:solidFill>
                  <a:srgbClr val="4285F4"/>
                </a:solidFill>
                <a:latin typeface="Lato"/>
                <a:ea typeface="Lato"/>
                <a:cs typeface="Lato"/>
                <a:sym typeface="Lato"/>
              </a:rPr>
              <a:t>Structured vote</a:t>
            </a:r>
            <a:endParaRPr sz="1500"/>
          </a:p>
          <a:p>
            <a:pPr indent="0" lvl="0" marL="0" marR="0" rtl="0" algn="l">
              <a:lnSpc>
                <a:spcPct val="112000"/>
              </a:lnSpc>
              <a:spcBef>
                <a:spcPts val="600"/>
              </a:spcBef>
              <a:spcAft>
                <a:spcPts val="0"/>
              </a:spcAft>
              <a:buNone/>
            </a:pPr>
            <a:r>
              <a:rPr b="0" i="0" lang="en" u="none" cap="none" strike="noStrike">
                <a:solidFill>
                  <a:srgbClr val="304D80"/>
                </a:solidFill>
                <a:latin typeface="Lato"/>
                <a:ea typeface="Lato"/>
                <a:cs typeface="Lato"/>
                <a:sym typeface="Lato"/>
              </a:rPr>
              <a:t>yes · no · abstain · outcome, parsed even from prose tallies</a:t>
            </a:r>
            <a:endParaRPr sz="1500"/>
          </a:p>
        </p:txBody>
      </p:sp>
      <p:sp>
        <p:nvSpPr>
          <p:cNvPr id="580" name="Google Shape;580;p67"/>
          <p:cNvSpPr/>
          <p:nvPr/>
        </p:nvSpPr>
        <p:spPr>
          <a:xfrm>
            <a:off x="1234440" y="3033985"/>
            <a:ext cx="3163800" cy="1234500"/>
          </a:xfrm>
          <a:prstGeom prst="roundRect">
            <a:avLst>
              <a:gd fmla="val 6666" name="adj"/>
            </a:avLst>
          </a:prstGeom>
          <a:solidFill>
            <a:srgbClr val="FFFFFF"/>
          </a:solidFill>
          <a:ln>
            <a:noFill/>
          </a:ln>
        </p:spPr>
        <p:txBody>
          <a:bodyPr anchorCtr="0" anchor="ctr" bIns="109725" lIns="201150" spcFirstLastPara="1" rIns="201150" wrap="square" tIns="109725">
            <a:noAutofit/>
          </a:bodyPr>
          <a:lstStyle/>
          <a:p>
            <a:pPr indent="0" lvl="0" marL="0" marR="0" rtl="0" algn="l">
              <a:lnSpc>
                <a:spcPct val="112000"/>
              </a:lnSpc>
              <a:spcBef>
                <a:spcPts val="0"/>
              </a:spcBef>
              <a:spcAft>
                <a:spcPts val="0"/>
              </a:spcAft>
              <a:buNone/>
            </a:pPr>
            <a:r>
              <a:rPr b="1" i="0" lang="en" sz="1600" u="none" cap="none" strike="noStrike">
                <a:solidFill>
                  <a:srgbClr val="4285F4"/>
                </a:solidFill>
                <a:latin typeface="Lato"/>
                <a:ea typeface="Lato"/>
                <a:cs typeface="Lato"/>
                <a:sym typeface="Lato"/>
              </a:rPr>
              <a:t>Three-part summary</a:t>
            </a:r>
            <a:endParaRPr sz="1500"/>
          </a:p>
          <a:p>
            <a:pPr indent="0" lvl="0" marL="0" marR="0" rtl="0" algn="l">
              <a:lnSpc>
                <a:spcPct val="112000"/>
              </a:lnSpc>
              <a:spcBef>
                <a:spcPts val="600"/>
              </a:spcBef>
              <a:spcAft>
                <a:spcPts val="0"/>
              </a:spcAft>
              <a:buNone/>
            </a:pPr>
            <a:r>
              <a:rPr b="0" i="0" lang="en" u="none" cap="none" strike="noStrike">
                <a:solidFill>
                  <a:srgbClr val="304D80"/>
                </a:solidFill>
                <a:latin typeface="Lato"/>
                <a:ea typeface="Lato"/>
                <a:cs typeface="Lato"/>
                <a:sym typeface="Lato"/>
              </a:rPr>
              <a:t>title · context · action, written by Claude Haiku</a:t>
            </a:r>
            <a:endParaRPr sz="1500"/>
          </a:p>
        </p:txBody>
      </p:sp>
      <p:sp>
        <p:nvSpPr>
          <p:cNvPr id="581" name="Google Shape;581;p67"/>
          <p:cNvSpPr/>
          <p:nvPr/>
        </p:nvSpPr>
        <p:spPr>
          <a:xfrm>
            <a:off x="4754880" y="3033985"/>
            <a:ext cx="3163800" cy="1234500"/>
          </a:xfrm>
          <a:prstGeom prst="roundRect">
            <a:avLst>
              <a:gd fmla="val 6666" name="adj"/>
            </a:avLst>
          </a:prstGeom>
          <a:solidFill>
            <a:srgbClr val="FFFFFF"/>
          </a:solidFill>
          <a:ln>
            <a:noFill/>
          </a:ln>
        </p:spPr>
        <p:txBody>
          <a:bodyPr anchorCtr="0" anchor="ctr" bIns="109725" lIns="201150" spcFirstLastPara="1" rIns="201150" wrap="square" tIns="109725">
            <a:noAutofit/>
          </a:bodyPr>
          <a:lstStyle/>
          <a:p>
            <a:pPr indent="0" lvl="0" marL="0" marR="0" rtl="0" algn="l">
              <a:lnSpc>
                <a:spcPct val="112000"/>
              </a:lnSpc>
              <a:spcBef>
                <a:spcPts val="0"/>
              </a:spcBef>
              <a:spcAft>
                <a:spcPts val="0"/>
              </a:spcAft>
              <a:buNone/>
            </a:pPr>
            <a:r>
              <a:rPr b="1" i="0" lang="en" sz="1600" u="none" cap="none" strike="noStrike">
                <a:solidFill>
                  <a:srgbClr val="4285F4"/>
                </a:solidFill>
                <a:latin typeface="Lato"/>
                <a:ea typeface="Lato"/>
                <a:cs typeface="Lato"/>
                <a:sym typeface="Lato"/>
              </a:rPr>
              <a:t>Embeddings</a:t>
            </a:r>
            <a:endParaRPr sz="1500"/>
          </a:p>
          <a:p>
            <a:pPr indent="0" lvl="0" marL="0" marR="0" rtl="0" algn="l">
              <a:lnSpc>
                <a:spcPct val="112000"/>
              </a:lnSpc>
              <a:spcBef>
                <a:spcPts val="600"/>
              </a:spcBef>
              <a:spcAft>
                <a:spcPts val="0"/>
              </a:spcAft>
              <a:buNone/>
            </a:pPr>
            <a:r>
              <a:rPr b="0" i="0" lang="en" u="none" cap="none" strike="noStrike">
                <a:solidFill>
                  <a:srgbClr val="304D80"/>
                </a:solidFill>
                <a:latin typeface="Lato"/>
                <a:ea typeface="Lato"/>
                <a:cs typeface="Lato"/>
                <a:sym typeface="Lato"/>
              </a:rPr>
              <a:t>text-embedding-3-large, 3,072 dims, on every chunk</a:t>
            </a:r>
            <a:endParaRPr sz="1500"/>
          </a:p>
        </p:txBody>
      </p:sp>
      <p:sp>
        <p:nvSpPr>
          <p:cNvPr id="582" name="Google Shape;582;p67"/>
          <p:cNvSpPr txBox="1"/>
          <p:nvPr/>
        </p:nvSpPr>
        <p:spPr>
          <a:xfrm>
            <a:off x="502920" y="4707337"/>
            <a:ext cx="8138100" cy="261600"/>
          </a:xfrm>
          <a:prstGeom prst="rect">
            <a:avLst/>
          </a:prstGeom>
          <a:noFill/>
          <a:ln>
            <a:noFill/>
          </a:ln>
        </p:spPr>
        <p:txBody>
          <a:bodyPr anchorCtr="0" anchor="ctr" bIns="0" lIns="0" spcFirstLastPara="1" rIns="0" wrap="square" tIns="0">
            <a:spAutoFit/>
          </a:bodyPr>
          <a:lstStyle/>
          <a:p>
            <a:pPr indent="0" lvl="0" marL="0" marR="0" rtl="0" algn="ctr">
              <a:lnSpc>
                <a:spcPct val="112000"/>
              </a:lnSpc>
              <a:spcBef>
                <a:spcPts val="0"/>
              </a:spcBef>
              <a:spcAft>
                <a:spcPts val="0"/>
              </a:spcAft>
              <a:buNone/>
            </a:pPr>
            <a:r>
              <a:rPr b="1" i="0" lang="en" sz="1700" u="none" cap="none" strike="noStrike">
                <a:solidFill>
                  <a:srgbClr val="00BBEA"/>
                </a:solidFill>
                <a:latin typeface="Lato"/>
                <a:ea typeface="Lato"/>
                <a:cs typeface="Lato"/>
                <a:sym typeface="Lato"/>
              </a:rPr>
              <a:t>A reader can trust the gist and still check the source.</a:t>
            </a:r>
            <a:endParaRPr sz="15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86" name="Shape 586"/>
        <p:cNvGrpSpPr/>
        <p:nvPr/>
      </p:nvGrpSpPr>
      <p:grpSpPr>
        <a:xfrm>
          <a:off x="0" y="0"/>
          <a:ext cx="0" cy="0"/>
          <a:chOff x="0" y="0"/>
          <a:chExt cx="0" cy="0"/>
        </a:xfrm>
      </p:grpSpPr>
      <p:sp>
        <p:nvSpPr>
          <p:cNvPr id="587" name="Google Shape;587;p68"/>
          <p:cNvSpPr txBox="1"/>
          <p:nvPr/>
        </p:nvSpPr>
        <p:spPr>
          <a:xfrm>
            <a:off x="502920" y="233172"/>
            <a:ext cx="8138100" cy="354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i="0" lang="en" sz="2300" u="none" cap="none" strike="noStrike">
                <a:solidFill>
                  <a:srgbClr val="212121"/>
                </a:solidFill>
                <a:latin typeface="Lato"/>
                <a:ea typeface="Lato"/>
                <a:cs typeface="Lato"/>
                <a:sym typeface="Lato"/>
              </a:rPr>
              <a:t>The plumbing runs itself and reruns safely</a:t>
            </a:r>
            <a:endParaRPr/>
          </a:p>
        </p:txBody>
      </p:sp>
      <p:sp>
        <p:nvSpPr>
          <p:cNvPr id="588" name="Google Shape;588;p68"/>
          <p:cNvSpPr/>
          <p:nvPr/>
        </p:nvSpPr>
        <p:spPr>
          <a:xfrm>
            <a:off x="502920" y="1131570"/>
            <a:ext cx="2377500" cy="2057400"/>
          </a:xfrm>
          <a:prstGeom prst="roundRect">
            <a:avLst>
              <a:gd fmla="val 4615" name="adj"/>
            </a:avLst>
          </a:prstGeom>
          <a:solidFill>
            <a:srgbClr val="00BBEA"/>
          </a:solidFill>
          <a:ln>
            <a:noFill/>
          </a:ln>
        </p:spPr>
        <p:txBody>
          <a:bodyPr anchorCtr="0" anchor="ctr" bIns="109725" lIns="201150" spcFirstLastPara="1" rIns="201150" wrap="square" tIns="109725">
            <a:noAutofit/>
          </a:bodyPr>
          <a:lstStyle/>
          <a:p>
            <a:pPr indent="0" lvl="0" marL="0" marR="0" rtl="0" algn="l">
              <a:lnSpc>
                <a:spcPct val="112000"/>
              </a:lnSpc>
              <a:spcBef>
                <a:spcPts val="0"/>
              </a:spcBef>
              <a:spcAft>
                <a:spcPts val="0"/>
              </a:spcAft>
              <a:buNone/>
            </a:pPr>
            <a:r>
              <a:rPr b="1" i="0" lang="en" sz="1700" u="none" cap="none" strike="noStrike">
                <a:solidFill>
                  <a:srgbClr val="FFFFFF"/>
                </a:solidFill>
                <a:latin typeface="Lato"/>
                <a:ea typeface="Lato"/>
                <a:cs typeface="Lato"/>
                <a:sym typeface="Lato"/>
              </a:rPr>
              <a:t>GitHub Actions</a:t>
            </a:r>
            <a:endParaRPr/>
          </a:p>
          <a:p>
            <a:pPr indent="0" lvl="0" marL="0" marR="0" rtl="0" algn="l">
              <a:lnSpc>
                <a:spcPct val="112000"/>
              </a:lnSpc>
              <a:spcBef>
                <a:spcPts val="500"/>
              </a:spcBef>
              <a:spcAft>
                <a:spcPts val="0"/>
              </a:spcAft>
              <a:buNone/>
            </a:pPr>
            <a:r>
              <a:rPr b="0" i="0" lang="en" sz="1300" u="none" cap="none" strike="noStrike">
                <a:solidFill>
                  <a:srgbClr val="FFFFFF"/>
                </a:solidFill>
                <a:latin typeface="Lato"/>
                <a:ea typeface="Lato"/>
                <a:cs typeface="Lato"/>
                <a:sym typeface="Lato"/>
              </a:rPr>
              <a:t>Sunday delta cron</a:t>
            </a:r>
            <a:endParaRPr/>
          </a:p>
          <a:p>
            <a:pPr indent="0" lvl="0" marL="0" marR="0" rtl="0" algn="l">
              <a:lnSpc>
                <a:spcPct val="112000"/>
              </a:lnSpc>
              <a:spcBef>
                <a:spcPts val="500"/>
              </a:spcBef>
              <a:spcAft>
                <a:spcPts val="0"/>
              </a:spcAft>
              <a:buNone/>
            </a:pPr>
            <a:r>
              <a:rPr b="0" i="0" lang="en" sz="1300" u="none" cap="none" strike="noStrike">
                <a:solidFill>
                  <a:srgbClr val="FFFFFF"/>
                </a:solidFill>
                <a:latin typeface="Lato"/>
                <a:ea typeface="Lato"/>
                <a:cs typeface="Lato"/>
                <a:sym typeface="Lato"/>
              </a:rPr>
              <a:t>idempotent upserts</a:t>
            </a:r>
            <a:endParaRPr/>
          </a:p>
          <a:p>
            <a:pPr indent="0" lvl="0" marL="0" marR="0" rtl="0" algn="l">
              <a:lnSpc>
                <a:spcPct val="112000"/>
              </a:lnSpc>
              <a:spcBef>
                <a:spcPts val="500"/>
              </a:spcBef>
              <a:spcAft>
                <a:spcPts val="0"/>
              </a:spcAft>
              <a:buNone/>
            </a:pPr>
            <a:r>
              <a:rPr b="0" i="0" lang="en" sz="1300" u="none" cap="none" strike="noStrike">
                <a:solidFill>
                  <a:srgbClr val="FFFFFF"/>
                </a:solidFill>
                <a:latin typeface="Lato"/>
                <a:ea typeface="Lato"/>
                <a:cs typeface="Lato"/>
                <a:sym typeface="Lato"/>
              </a:rPr>
              <a:t>dry-run rehearsal</a:t>
            </a:r>
            <a:endParaRPr/>
          </a:p>
        </p:txBody>
      </p:sp>
      <p:sp>
        <p:nvSpPr>
          <p:cNvPr id="589" name="Google Shape;589;p68"/>
          <p:cNvSpPr/>
          <p:nvPr/>
        </p:nvSpPr>
        <p:spPr>
          <a:xfrm>
            <a:off x="3355848" y="1131570"/>
            <a:ext cx="2377500" cy="2057400"/>
          </a:xfrm>
          <a:prstGeom prst="roundRect">
            <a:avLst>
              <a:gd fmla="val 4615" name="adj"/>
            </a:avLst>
          </a:prstGeom>
          <a:solidFill>
            <a:srgbClr val="003585"/>
          </a:solidFill>
          <a:ln>
            <a:noFill/>
          </a:ln>
        </p:spPr>
        <p:txBody>
          <a:bodyPr anchorCtr="0" anchor="ctr" bIns="109725" lIns="201150" spcFirstLastPara="1" rIns="201150" wrap="square" tIns="109725">
            <a:noAutofit/>
          </a:bodyPr>
          <a:lstStyle/>
          <a:p>
            <a:pPr indent="0" lvl="0" marL="0" marR="0" rtl="0" algn="l">
              <a:lnSpc>
                <a:spcPct val="112000"/>
              </a:lnSpc>
              <a:spcBef>
                <a:spcPts val="0"/>
              </a:spcBef>
              <a:spcAft>
                <a:spcPts val="0"/>
              </a:spcAft>
              <a:buNone/>
            </a:pPr>
            <a:r>
              <a:rPr b="1" i="0" lang="en" sz="1700" u="none" cap="none" strike="noStrike">
                <a:solidFill>
                  <a:srgbClr val="FFFFFF"/>
                </a:solidFill>
                <a:latin typeface="Lato"/>
                <a:ea typeface="Lato"/>
                <a:cs typeface="Lato"/>
                <a:sym typeface="Lato"/>
              </a:rPr>
              <a:t>resolution-engine</a:t>
            </a:r>
            <a:endParaRPr/>
          </a:p>
          <a:p>
            <a:pPr indent="0" lvl="0" marL="0" marR="0" rtl="0" algn="l">
              <a:lnSpc>
                <a:spcPct val="112000"/>
              </a:lnSpc>
              <a:spcBef>
                <a:spcPts val="500"/>
              </a:spcBef>
              <a:spcAft>
                <a:spcPts val="0"/>
              </a:spcAft>
              <a:buNone/>
            </a:pPr>
            <a:r>
              <a:rPr b="0" i="0" lang="en" sz="1300" u="none" cap="none" strike="noStrike">
                <a:solidFill>
                  <a:srgbClr val="D6E4FF"/>
                </a:solidFill>
                <a:latin typeface="Lato"/>
                <a:ea typeface="Lato"/>
                <a:cs typeface="Lato"/>
                <a:sym typeface="Lato"/>
              </a:rPr>
              <a:t>content-addressed PDF cache</a:t>
            </a:r>
            <a:endParaRPr/>
          </a:p>
          <a:p>
            <a:pPr indent="0" lvl="0" marL="0" marR="0" rtl="0" algn="l">
              <a:lnSpc>
                <a:spcPct val="112000"/>
              </a:lnSpc>
              <a:spcBef>
                <a:spcPts val="500"/>
              </a:spcBef>
              <a:spcAft>
                <a:spcPts val="0"/>
              </a:spcAft>
              <a:buNone/>
            </a:pPr>
            <a:r>
              <a:rPr b="0" i="0" lang="en" sz="1300" u="none" cap="none" strike="noStrike">
                <a:solidFill>
                  <a:srgbClr val="D6E4FF"/>
                </a:solidFill>
                <a:latin typeface="Lato"/>
                <a:ea typeface="Lato"/>
                <a:cs typeface="Lato"/>
                <a:sym typeface="Lato"/>
              </a:rPr>
              <a:t>audit + report commands</a:t>
            </a:r>
            <a:endParaRPr/>
          </a:p>
          <a:p>
            <a:pPr indent="0" lvl="0" marL="0" marR="0" rtl="0" algn="l">
              <a:lnSpc>
                <a:spcPct val="112000"/>
              </a:lnSpc>
              <a:spcBef>
                <a:spcPts val="500"/>
              </a:spcBef>
              <a:spcAft>
                <a:spcPts val="0"/>
              </a:spcAft>
              <a:buNone/>
            </a:pPr>
            <a:r>
              <a:rPr b="0" i="0" lang="en" sz="1300" u="none" cap="none" strike="noStrike">
                <a:solidFill>
                  <a:srgbClr val="D6E4FF"/>
                </a:solidFill>
                <a:latin typeface="Lato"/>
                <a:ea typeface="Lato"/>
                <a:cs typeface="Lato"/>
                <a:sym typeface="Lato"/>
              </a:rPr>
              <a:t>regression checks between runs</a:t>
            </a:r>
            <a:endParaRPr/>
          </a:p>
        </p:txBody>
      </p:sp>
      <p:sp>
        <p:nvSpPr>
          <p:cNvPr id="590" name="Google Shape;590;p68"/>
          <p:cNvSpPr/>
          <p:nvPr/>
        </p:nvSpPr>
        <p:spPr>
          <a:xfrm>
            <a:off x="6208776" y="1131570"/>
            <a:ext cx="2432400" cy="2057400"/>
          </a:xfrm>
          <a:prstGeom prst="roundRect">
            <a:avLst>
              <a:gd fmla="val 4511" name="adj"/>
            </a:avLst>
          </a:prstGeom>
          <a:solidFill>
            <a:srgbClr val="212121"/>
          </a:solidFill>
          <a:ln>
            <a:noFill/>
          </a:ln>
        </p:spPr>
        <p:txBody>
          <a:bodyPr anchorCtr="0" anchor="ctr" bIns="109725" lIns="201150" spcFirstLastPara="1" rIns="201150" wrap="square" tIns="109725">
            <a:noAutofit/>
          </a:bodyPr>
          <a:lstStyle/>
          <a:p>
            <a:pPr indent="0" lvl="0" marL="0" marR="0" rtl="0" algn="l">
              <a:lnSpc>
                <a:spcPct val="112000"/>
              </a:lnSpc>
              <a:spcBef>
                <a:spcPts val="0"/>
              </a:spcBef>
              <a:spcAft>
                <a:spcPts val="0"/>
              </a:spcAft>
              <a:buNone/>
            </a:pPr>
            <a:r>
              <a:rPr b="1" i="0" lang="en" sz="1700" u="none" cap="none" strike="noStrike">
                <a:solidFill>
                  <a:srgbClr val="FFFFFF"/>
                </a:solidFill>
                <a:latin typeface="Lato"/>
                <a:ea typeface="Lato"/>
                <a:cs typeface="Lato"/>
                <a:sym typeface="Lato"/>
              </a:rPr>
              <a:t>Supabase</a:t>
            </a:r>
            <a:endParaRPr/>
          </a:p>
          <a:p>
            <a:pPr indent="0" lvl="0" marL="0" marR="0" rtl="0" algn="l">
              <a:lnSpc>
                <a:spcPct val="112000"/>
              </a:lnSpc>
              <a:spcBef>
                <a:spcPts val="500"/>
              </a:spcBef>
              <a:spcAft>
                <a:spcPts val="0"/>
              </a:spcAft>
              <a:buNone/>
            </a:pPr>
            <a:r>
              <a:rPr b="0" i="0" lang="en" sz="1300" u="none" cap="none" strike="noStrike">
                <a:solidFill>
                  <a:srgbClr val="D6E4FF"/>
                </a:solidFill>
                <a:latin typeface="Lato"/>
                <a:ea typeface="Lato"/>
                <a:cs typeface="Lato"/>
                <a:sym typeface="Lato"/>
              </a:rPr>
              <a:t>Postgres + pgvector</a:t>
            </a:r>
            <a:endParaRPr/>
          </a:p>
          <a:p>
            <a:pPr indent="0" lvl="0" marL="0" marR="0" rtl="0" algn="l">
              <a:lnSpc>
                <a:spcPct val="112000"/>
              </a:lnSpc>
              <a:spcBef>
                <a:spcPts val="500"/>
              </a:spcBef>
              <a:spcAft>
                <a:spcPts val="0"/>
              </a:spcAft>
              <a:buNone/>
            </a:pPr>
            <a:r>
              <a:rPr b="0" i="0" lang="en" sz="1300" u="none" cap="none" strike="noStrike">
                <a:solidFill>
                  <a:srgbClr val="D6E4FF"/>
                </a:solidFill>
                <a:latin typeface="Lato"/>
                <a:ea typeface="Lato"/>
                <a:cs typeface="Lato"/>
                <a:sym typeface="Lato"/>
              </a:rPr>
              <a:t>3 tables · numbered migrations</a:t>
            </a:r>
            <a:endParaRPr/>
          </a:p>
          <a:p>
            <a:pPr indent="0" lvl="0" marL="0" marR="0" rtl="0" algn="l">
              <a:lnSpc>
                <a:spcPct val="112000"/>
              </a:lnSpc>
              <a:spcBef>
                <a:spcPts val="500"/>
              </a:spcBef>
              <a:spcAft>
                <a:spcPts val="0"/>
              </a:spcAft>
              <a:buNone/>
            </a:pPr>
            <a:r>
              <a:rPr b="0" i="0" lang="en" sz="1300" u="none" cap="none" strike="noStrike">
                <a:solidFill>
                  <a:srgbClr val="D6E4FF"/>
                </a:solidFill>
                <a:latin typeface="Lato"/>
                <a:ea typeface="Lato"/>
                <a:cs typeface="Lato"/>
                <a:sym typeface="Lato"/>
              </a:rPr>
              <a:t>stable UUIDs, links never break</a:t>
            </a:r>
            <a:endParaRPr/>
          </a:p>
        </p:txBody>
      </p:sp>
      <p:sp>
        <p:nvSpPr>
          <p:cNvPr id="591" name="Google Shape;591;p68"/>
          <p:cNvSpPr txBox="1"/>
          <p:nvPr/>
        </p:nvSpPr>
        <p:spPr>
          <a:xfrm>
            <a:off x="2953512" y="1903095"/>
            <a:ext cx="329100" cy="354000"/>
          </a:xfrm>
          <a:prstGeom prst="rect">
            <a:avLst/>
          </a:prstGeom>
          <a:noFill/>
          <a:ln>
            <a:noFill/>
          </a:ln>
        </p:spPr>
        <p:txBody>
          <a:bodyPr anchorCtr="0" anchor="ctr" bIns="0" lIns="0" spcFirstLastPara="1" rIns="0" wrap="square" tIns="0">
            <a:spAutoFit/>
          </a:bodyPr>
          <a:lstStyle/>
          <a:p>
            <a:pPr indent="0" lvl="0" marL="0" marR="0" rtl="0" algn="ctr">
              <a:lnSpc>
                <a:spcPct val="112000"/>
              </a:lnSpc>
              <a:spcBef>
                <a:spcPts val="0"/>
              </a:spcBef>
              <a:spcAft>
                <a:spcPts val="0"/>
              </a:spcAft>
              <a:buNone/>
            </a:pPr>
            <a:r>
              <a:rPr b="1" i="0" lang="en" sz="2300" u="none" cap="none" strike="noStrike">
                <a:solidFill>
                  <a:srgbClr val="212121"/>
                </a:solidFill>
                <a:latin typeface="Lato"/>
                <a:ea typeface="Lato"/>
                <a:cs typeface="Lato"/>
                <a:sym typeface="Lato"/>
              </a:rPr>
              <a:t>→</a:t>
            </a:r>
            <a:endParaRPr/>
          </a:p>
        </p:txBody>
      </p:sp>
      <p:sp>
        <p:nvSpPr>
          <p:cNvPr id="592" name="Google Shape;592;p68"/>
          <p:cNvSpPr txBox="1"/>
          <p:nvPr/>
        </p:nvSpPr>
        <p:spPr>
          <a:xfrm>
            <a:off x="5806440" y="1903095"/>
            <a:ext cx="329100" cy="354000"/>
          </a:xfrm>
          <a:prstGeom prst="rect">
            <a:avLst/>
          </a:prstGeom>
          <a:noFill/>
          <a:ln>
            <a:noFill/>
          </a:ln>
        </p:spPr>
        <p:txBody>
          <a:bodyPr anchorCtr="0" anchor="ctr" bIns="0" lIns="0" spcFirstLastPara="1" rIns="0" wrap="square" tIns="0">
            <a:spAutoFit/>
          </a:bodyPr>
          <a:lstStyle/>
          <a:p>
            <a:pPr indent="0" lvl="0" marL="0" marR="0" rtl="0" algn="ctr">
              <a:lnSpc>
                <a:spcPct val="112000"/>
              </a:lnSpc>
              <a:spcBef>
                <a:spcPts val="0"/>
              </a:spcBef>
              <a:spcAft>
                <a:spcPts val="0"/>
              </a:spcAft>
              <a:buNone/>
            </a:pPr>
            <a:r>
              <a:rPr b="1" i="0" lang="en" sz="2300" u="none" cap="none" strike="noStrike">
                <a:solidFill>
                  <a:srgbClr val="212121"/>
                </a:solidFill>
                <a:latin typeface="Lato"/>
                <a:ea typeface="Lato"/>
                <a:cs typeface="Lato"/>
                <a:sym typeface="Lato"/>
              </a:rPr>
              <a:t>→</a:t>
            </a:r>
            <a:endParaRPr/>
          </a:p>
        </p:txBody>
      </p:sp>
      <p:sp>
        <p:nvSpPr>
          <p:cNvPr id="593" name="Google Shape;593;p68"/>
          <p:cNvSpPr/>
          <p:nvPr/>
        </p:nvSpPr>
        <p:spPr>
          <a:xfrm>
            <a:off x="502920" y="3549015"/>
            <a:ext cx="8138100" cy="977100"/>
          </a:xfrm>
          <a:prstGeom prst="roundRect">
            <a:avLst>
              <a:gd fmla="val 8421" name="adj"/>
            </a:avLst>
          </a:prstGeom>
          <a:solidFill>
            <a:srgbClr val="F1F5FE"/>
          </a:solidFill>
          <a:ln>
            <a:noFill/>
          </a:ln>
        </p:spPr>
        <p:txBody>
          <a:bodyPr anchorCtr="0" anchor="ctr" bIns="109725" lIns="274300" spcFirstLastPara="1" rIns="274300" wrap="square" tIns="109725">
            <a:noAutofit/>
          </a:bodyPr>
          <a:lstStyle/>
          <a:p>
            <a:pPr indent="0" lvl="0" marL="0" marR="0" rtl="0" algn="l">
              <a:lnSpc>
                <a:spcPct val="112000"/>
              </a:lnSpc>
              <a:spcBef>
                <a:spcPts val="0"/>
              </a:spcBef>
              <a:spcAft>
                <a:spcPts val="0"/>
              </a:spcAft>
              <a:buNone/>
            </a:pPr>
            <a:r>
              <a:rPr b="1" i="0" lang="en" sz="1600" u="none" cap="none" strike="noStrike">
                <a:solidFill>
                  <a:srgbClr val="212121"/>
                </a:solidFill>
                <a:latin typeface="Lato"/>
                <a:ea typeface="Lato"/>
                <a:cs typeface="Lato"/>
                <a:sym typeface="Lato"/>
              </a:rPr>
              <a:t>Battle scars included: </a:t>
            </a:r>
            <a:r>
              <a:rPr b="0" i="0" lang="en" sz="1600" u="none" cap="none" strike="noStrike">
                <a:solidFill>
                  <a:srgbClr val="304D80"/>
                </a:solidFill>
                <a:latin typeface="Lato"/>
                <a:ea typeface="Lato"/>
                <a:cs typeface="Lato"/>
                <a:sym typeface="Lato"/>
              </a:rPr>
              <a:t>nyc.gov blocking bot user-agents, token-limit truncation on 19-resolution meetings, streaming requirements on long extractions. Every bug the cron surfaced is now a regression test.</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7" name="Shape 597"/>
        <p:cNvGrpSpPr/>
        <p:nvPr/>
      </p:nvGrpSpPr>
      <p:grpSpPr>
        <a:xfrm>
          <a:off x="0" y="0"/>
          <a:ext cx="0" cy="0"/>
          <a:chOff x="0" y="0"/>
          <a:chExt cx="0" cy="0"/>
        </a:xfrm>
      </p:grpSpPr>
      <p:sp>
        <p:nvSpPr>
          <p:cNvPr id="598" name="Google Shape;598;p69"/>
          <p:cNvSpPr txBox="1"/>
          <p:nvPr/>
        </p:nvSpPr>
        <p:spPr>
          <a:xfrm>
            <a:off x="502920" y="233172"/>
            <a:ext cx="8138100" cy="354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i="0" lang="en" sz="2300" u="none" cap="none" strike="noStrike">
                <a:solidFill>
                  <a:srgbClr val="212121"/>
                </a:solidFill>
                <a:latin typeface="Lato"/>
                <a:ea typeface="Lato"/>
                <a:cs typeface="Lato"/>
                <a:sym typeface="Lato"/>
              </a:rPr>
              <a:t>Eleven boards now hold 34,096 resolutions</a:t>
            </a:r>
            <a:endParaRPr/>
          </a:p>
        </p:txBody>
      </p:sp>
      <p:sp>
        <p:nvSpPr>
          <p:cNvPr id="599" name="Google Shape;599;p69"/>
          <p:cNvSpPr txBox="1"/>
          <p:nvPr/>
        </p:nvSpPr>
        <p:spPr>
          <a:xfrm>
            <a:off x="502920" y="692658"/>
            <a:ext cx="2011800" cy="8004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None/>
            </a:pPr>
            <a:r>
              <a:rPr b="1" i="0" lang="en" sz="3300" u="none" cap="none" strike="noStrike">
                <a:solidFill>
                  <a:srgbClr val="4285F4"/>
                </a:solidFill>
                <a:latin typeface="Lato"/>
                <a:ea typeface="Lato"/>
                <a:cs typeface="Lato"/>
                <a:sym typeface="Lato"/>
              </a:rPr>
              <a:t>34,096</a:t>
            </a:r>
            <a:endParaRPr/>
          </a:p>
          <a:p>
            <a:pPr indent="0" lvl="0" marL="0" marR="0" rtl="0" algn="ctr">
              <a:lnSpc>
                <a:spcPct val="100000"/>
              </a:lnSpc>
              <a:spcBef>
                <a:spcPts val="600"/>
              </a:spcBef>
              <a:spcAft>
                <a:spcPts val="0"/>
              </a:spcAft>
              <a:buNone/>
            </a:pPr>
            <a:r>
              <a:rPr b="0" i="0" lang="en" sz="1400" u="none" cap="none" strike="noStrike">
                <a:solidFill>
                  <a:srgbClr val="757575"/>
                </a:solidFill>
                <a:latin typeface="Lato"/>
                <a:ea typeface="Lato"/>
                <a:cs typeface="Lato"/>
                <a:sym typeface="Lato"/>
              </a:rPr>
              <a:t>resolutions</a:t>
            </a:r>
            <a:endParaRPr/>
          </a:p>
        </p:txBody>
      </p:sp>
      <p:sp>
        <p:nvSpPr>
          <p:cNvPr id="600" name="Google Shape;600;p69"/>
          <p:cNvSpPr txBox="1"/>
          <p:nvPr/>
        </p:nvSpPr>
        <p:spPr>
          <a:xfrm>
            <a:off x="2606040" y="692658"/>
            <a:ext cx="2011800" cy="8004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None/>
            </a:pPr>
            <a:r>
              <a:rPr b="1" i="0" lang="en" sz="3300" u="none" cap="none" strike="noStrike">
                <a:solidFill>
                  <a:srgbClr val="4285F4"/>
                </a:solidFill>
                <a:latin typeface="Lato"/>
                <a:ea typeface="Lato"/>
                <a:cs typeface="Lato"/>
                <a:sym typeface="Lato"/>
              </a:rPr>
              <a:t>161,577</a:t>
            </a:r>
            <a:endParaRPr/>
          </a:p>
          <a:p>
            <a:pPr indent="0" lvl="0" marL="0" marR="0" rtl="0" algn="ctr">
              <a:lnSpc>
                <a:spcPct val="100000"/>
              </a:lnSpc>
              <a:spcBef>
                <a:spcPts val="600"/>
              </a:spcBef>
              <a:spcAft>
                <a:spcPts val="0"/>
              </a:spcAft>
              <a:buNone/>
            </a:pPr>
            <a:r>
              <a:rPr b="0" i="0" lang="en" sz="1400" u="none" cap="none" strike="noStrike">
                <a:solidFill>
                  <a:srgbClr val="757575"/>
                </a:solidFill>
                <a:latin typeface="Lato"/>
                <a:ea typeface="Lato"/>
                <a:cs typeface="Lato"/>
                <a:sym typeface="Lato"/>
              </a:rPr>
              <a:t>text chunks</a:t>
            </a:r>
            <a:endParaRPr/>
          </a:p>
        </p:txBody>
      </p:sp>
      <p:sp>
        <p:nvSpPr>
          <p:cNvPr id="601" name="Google Shape;601;p69"/>
          <p:cNvSpPr txBox="1"/>
          <p:nvPr/>
        </p:nvSpPr>
        <p:spPr>
          <a:xfrm>
            <a:off x="4709160" y="692658"/>
            <a:ext cx="2011800" cy="8004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None/>
            </a:pPr>
            <a:r>
              <a:rPr b="1" i="0" lang="en" sz="3300" u="none" cap="none" strike="noStrike">
                <a:solidFill>
                  <a:srgbClr val="4285F4"/>
                </a:solidFill>
                <a:latin typeface="Lato"/>
                <a:ea typeface="Lato"/>
                <a:cs typeface="Lato"/>
                <a:sym typeface="Lato"/>
              </a:rPr>
              <a:t>100%</a:t>
            </a:r>
            <a:endParaRPr/>
          </a:p>
          <a:p>
            <a:pPr indent="0" lvl="0" marL="0" marR="0" rtl="0" algn="ctr">
              <a:lnSpc>
                <a:spcPct val="100000"/>
              </a:lnSpc>
              <a:spcBef>
                <a:spcPts val="600"/>
              </a:spcBef>
              <a:spcAft>
                <a:spcPts val="0"/>
              </a:spcAft>
              <a:buNone/>
            </a:pPr>
            <a:r>
              <a:rPr b="0" i="0" lang="en" sz="1400" u="none" cap="none" strike="noStrike">
                <a:solidFill>
                  <a:srgbClr val="757575"/>
                </a:solidFill>
                <a:latin typeface="Lato"/>
                <a:ea typeface="Lato"/>
                <a:cs typeface="Lato"/>
                <a:sym typeface="Lato"/>
              </a:rPr>
              <a:t>of chunks embedded</a:t>
            </a:r>
            <a:endParaRPr/>
          </a:p>
        </p:txBody>
      </p:sp>
      <p:sp>
        <p:nvSpPr>
          <p:cNvPr id="602" name="Google Shape;602;p69"/>
          <p:cNvSpPr txBox="1"/>
          <p:nvPr/>
        </p:nvSpPr>
        <p:spPr>
          <a:xfrm>
            <a:off x="6812280" y="692658"/>
            <a:ext cx="1828800" cy="8004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None/>
            </a:pPr>
            <a:r>
              <a:rPr b="1" i="0" lang="en" sz="3300" u="none" cap="none" strike="noStrike">
                <a:solidFill>
                  <a:srgbClr val="4285F4"/>
                </a:solidFill>
                <a:latin typeface="Lato"/>
                <a:ea typeface="Lato"/>
                <a:cs typeface="Lato"/>
                <a:sym typeface="Lato"/>
              </a:rPr>
              <a:t>1984</a:t>
            </a:r>
            <a:endParaRPr/>
          </a:p>
          <a:p>
            <a:pPr indent="0" lvl="0" marL="0" marR="0" rtl="0" algn="ctr">
              <a:lnSpc>
                <a:spcPct val="112000"/>
              </a:lnSpc>
              <a:spcBef>
                <a:spcPts val="600"/>
              </a:spcBef>
              <a:spcAft>
                <a:spcPts val="0"/>
              </a:spcAft>
              <a:buNone/>
            </a:pPr>
            <a:r>
              <a:rPr b="0" i="0" lang="en" sz="1400" u="none" cap="none" strike="noStrike">
                <a:solidFill>
                  <a:srgbClr val="757575"/>
                </a:solidFill>
                <a:latin typeface="Lato"/>
                <a:ea typeface="Lato"/>
                <a:cs typeface="Lato"/>
                <a:sym typeface="Lato"/>
              </a:rPr>
              <a:t>earliest record (MCB6)</a:t>
            </a:r>
            <a:endParaRPr/>
          </a:p>
        </p:txBody>
      </p:sp>
      <p:sp>
        <p:nvSpPr>
          <p:cNvPr id="603" name="Google Shape;603;p69"/>
          <p:cNvSpPr txBox="1"/>
          <p:nvPr/>
        </p:nvSpPr>
        <p:spPr>
          <a:xfrm>
            <a:off x="502920" y="1548342"/>
            <a:ext cx="748800" cy="231000"/>
          </a:xfrm>
          <a:prstGeom prst="rect">
            <a:avLst/>
          </a:prstGeom>
          <a:noFill/>
          <a:ln>
            <a:noFill/>
          </a:ln>
        </p:spPr>
        <p:txBody>
          <a:bodyPr anchorCtr="0" anchor="ctr" bIns="0" lIns="0" spcFirstLastPara="1" rIns="0" wrap="square" tIns="0">
            <a:spAutoFit/>
          </a:bodyPr>
          <a:lstStyle/>
          <a:p>
            <a:pPr indent="0" lvl="0" marL="0" marR="0" rtl="0" algn="r">
              <a:lnSpc>
                <a:spcPct val="112000"/>
              </a:lnSpc>
              <a:spcBef>
                <a:spcPts val="0"/>
              </a:spcBef>
              <a:spcAft>
                <a:spcPts val="0"/>
              </a:spcAft>
              <a:buNone/>
            </a:pPr>
            <a:r>
              <a:rPr b="1" i="0" lang="en" sz="1500" u="none" cap="none" strike="noStrike">
                <a:solidFill>
                  <a:srgbClr val="212121"/>
                </a:solidFill>
                <a:latin typeface="Lato"/>
                <a:ea typeface="Lato"/>
                <a:cs typeface="Lato"/>
                <a:sym typeface="Lato"/>
              </a:rPr>
              <a:t>MCB3</a:t>
            </a:r>
            <a:endParaRPr/>
          </a:p>
        </p:txBody>
      </p:sp>
      <p:sp>
        <p:nvSpPr>
          <p:cNvPr id="604" name="Google Shape;604;p69"/>
          <p:cNvSpPr/>
          <p:nvPr/>
        </p:nvSpPr>
        <p:spPr>
          <a:xfrm>
            <a:off x="1349288" y="1562058"/>
            <a:ext cx="5696700" cy="167700"/>
          </a:xfrm>
          <a:prstGeom prst="roundRect">
            <a:avLst>
              <a:gd fmla="val 16355" name="adj"/>
            </a:avLst>
          </a:prstGeom>
          <a:solidFill>
            <a:srgbClr val="4285F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5" name="Google Shape;605;p69"/>
          <p:cNvSpPr txBox="1"/>
          <p:nvPr/>
        </p:nvSpPr>
        <p:spPr>
          <a:xfrm>
            <a:off x="7143658" y="1548342"/>
            <a:ext cx="1005900" cy="2154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b="0" i="0" lang="en" sz="1400" u="none" cap="none" strike="noStrike">
                <a:solidFill>
                  <a:srgbClr val="304D80"/>
                </a:solidFill>
                <a:latin typeface="Lato"/>
                <a:ea typeface="Lato"/>
                <a:cs typeface="Lato"/>
                <a:sym typeface="Lato"/>
              </a:rPr>
              <a:t>6,995</a:t>
            </a:r>
            <a:endParaRPr/>
          </a:p>
        </p:txBody>
      </p:sp>
      <p:sp>
        <p:nvSpPr>
          <p:cNvPr id="606" name="Google Shape;606;p69"/>
          <p:cNvSpPr txBox="1"/>
          <p:nvPr/>
        </p:nvSpPr>
        <p:spPr>
          <a:xfrm>
            <a:off x="502920" y="1805517"/>
            <a:ext cx="748800" cy="231000"/>
          </a:xfrm>
          <a:prstGeom prst="rect">
            <a:avLst/>
          </a:prstGeom>
          <a:noFill/>
          <a:ln>
            <a:noFill/>
          </a:ln>
        </p:spPr>
        <p:txBody>
          <a:bodyPr anchorCtr="0" anchor="ctr" bIns="0" lIns="0" spcFirstLastPara="1" rIns="0" wrap="square" tIns="0">
            <a:spAutoFit/>
          </a:bodyPr>
          <a:lstStyle/>
          <a:p>
            <a:pPr indent="0" lvl="0" marL="0" marR="0" rtl="0" algn="r">
              <a:lnSpc>
                <a:spcPct val="112000"/>
              </a:lnSpc>
              <a:spcBef>
                <a:spcPts val="0"/>
              </a:spcBef>
              <a:spcAft>
                <a:spcPts val="0"/>
              </a:spcAft>
              <a:buNone/>
            </a:pPr>
            <a:r>
              <a:rPr b="1" i="0" lang="en" sz="1500" u="none" cap="none" strike="noStrike">
                <a:solidFill>
                  <a:srgbClr val="212121"/>
                </a:solidFill>
                <a:latin typeface="Lato"/>
                <a:ea typeface="Lato"/>
                <a:cs typeface="Lato"/>
                <a:sym typeface="Lato"/>
              </a:rPr>
              <a:t>MCB1</a:t>
            </a:r>
            <a:endParaRPr/>
          </a:p>
        </p:txBody>
      </p:sp>
      <p:sp>
        <p:nvSpPr>
          <p:cNvPr id="607" name="Google Shape;607;p69"/>
          <p:cNvSpPr/>
          <p:nvPr/>
        </p:nvSpPr>
        <p:spPr>
          <a:xfrm>
            <a:off x="1349288" y="1819233"/>
            <a:ext cx="4580100" cy="167700"/>
          </a:xfrm>
          <a:prstGeom prst="roundRect">
            <a:avLst>
              <a:gd fmla="val 16355" name="adj"/>
            </a:avLst>
          </a:prstGeom>
          <a:solidFill>
            <a:srgbClr val="4285F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8" name="Google Shape;608;p69"/>
          <p:cNvSpPr txBox="1"/>
          <p:nvPr/>
        </p:nvSpPr>
        <p:spPr>
          <a:xfrm>
            <a:off x="6027119" y="1805517"/>
            <a:ext cx="1005900" cy="2154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b="0" i="0" lang="en" sz="1400" u="none" cap="none" strike="noStrike">
                <a:solidFill>
                  <a:srgbClr val="304D80"/>
                </a:solidFill>
                <a:latin typeface="Lato"/>
                <a:ea typeface="Lato"/>
                <a:cs typeface="Lato"/>
                <a:sym typeface="Lato"/>
              </a:rPr>
              <a:t>5,624</a:t>
            </a:r>
            <a:endParaRPr/>
          </a:p>
        </p:txBody>
      </p:sp>
      <p:sp>
        <p:nvSpPr>
          <p:cNvPr id="609" name="Google Shape;609;p69"/>
          <p:cNvSpPr txBox="1"/>
          <p:nvPr/>
        </p:nvSpPr>
        <p:spPr>
          <a:xfrm>
            <a:off x="502920" y="2062692"/>
            <a:ext cx="748800" cy="231000"/>
          </a:xfrm>
          <a:prstGeom prst="rect">
            <a:avLst/>
          </a:prstGeom>
          <a:noFill/>
          <a:ln>
            <a:noFill/>
          </a:ln>
        </p:spPr>
        <p:txBody>
          <a:bodyPr anchorCtr="0" anchor="ctr" bIns="0" lIns="0" spcFirstLastPara="1" rIns="0" wrap="square" tIns="0">
            <a:spAutoFit/>
          </a:bodyPr>
          <a:lstStyle/>
          <a:p>
            <a:pPr indent="0" lvl="0" marL="0" marR="0" rtl="0" algn="r">
              <a:lnSpc>
                <a:spcPct val="112000"/>
              </a:lnSpc>
              <a:spcBef>
                <a:spcPts val="0"/>
              </a:spcBef>
              <a:spcAft>
                <a:spcPts val="0"/>
              </a:spcAft>
              <a:buNone/>
            </a:pPr>
            <a:r>
              <a:rPr b="1" i="0" lang="en" sz="1500" u="none" cap="none" strike="noStrike">
                <a:solidFill>
                  <a:srgbClr val="212121"/>
                </a:solidFill>
                <a:latin typeface="Lato"/>
                <a:ea typeface="Lato"/>
                <a:cs typeface="Lato"/>
                <a:sym typeface="Lato"/>
              </a:rPr>
              <a:t>MCB4</a:t>
            </a:r>
            <a:endParaRPr/>
          </a:p>
        </p:txBody>
      </p:sp>
      <p:sp>
        <p:nvSpPr>
          <p:cNvPr id="610" name="Google Shape;610;p69"/>
          <p:cNvSpPr/>
          <p:nvPr/>
        </p:nvSpPr>
        <p:spPr>
          <a:xfrm>
            <a:off x="1349288" y="2076408"/>
            <a:ext cx="3728400" cy="167700"/>
          </a:xfrm>
          <a:prstGeom prst="roundRect">
            <a:avLst>
              <a:gd fmla="val 16355" name="adj"/>
            </a:avLst>
          </a:prstGeom>
          <a:solidFill>
            <a:srgbClr val="4285F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1" name="Google Shape;611;p69"/>
          <p:cNvSpPr txBox="1"/>
          <p:nvPr/>
        </p:nvSpPr>
        <p:spPr>
          <a:xfrm>
            <a:off x="5175259" y="2062692"/>
            <a:ext cx="1005900" cy="2154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b="0" i="0" lang="en" sz="1400" u="none" cap="none" strike="noStrike">
                <a:solidFill>
                  <a:srgbClr val="304D80"/>
                </a:solidFill>
                <a:latin typeface="Lato"/>
                <a:ea typeface="Lato"/>
                <a:cs typeface="Lato"/>
                <a:sym typeface="Lato"/>
              </a:rPr>
              <a:t>4,578</a:t>
            </a:r>
            <a:endParaRPr/>
          </a:p>
        </p:txBody>
      </p:sp>
      <p:sp>
        <p:nvSpPr>
          <p:cNvPr id="612" name="Google Shape;612;p69"/>
          <p:cNvSpPr txBox="1"/>
          <p:nvPr/>
        </p:nvSpPr>
        <p:spPr>
          <a:xfrm>
            <a:off x="502920" y="2319867"/>
            <a:ext cx="748800" cy="231000"/>
          </a:xfrm>
          <a:prstGeom prst="rect">
            <a:avLst/>
          </a:prstGeom>
          <a:noFill/>
          <a:ln>
            <a:noFill/>
          </a:ln>
        </p:spPr>
        <p:txBody>
          <a:bodyPr anchorCtr="0" anchor="ctr" bIns="0" lIns="0" spcFirstLastPara="1" rIns="0" wrap="square" tIns="0">
            <a:spAutoFit/>
          </a:bodyPr>
          <a:lstStyle/>
          <a:p>
            <a:pPr indent="0" lvl="0" marL="0" marR="0" rtl="0" algn="r">
              <a:lnSpc>
                <a:spcPct val="112000"/>
              </a:lnSpc>
              <a:spcBef>
                <a:spcPts val="0"/>
              </a:spcBef>
              <a:spcAft>
                <a:spcPts val="0"/>
              </a:spcAft>
              <a:buNone/>
            </a:pPr>
            <a:r>
              <a:rPr b="1" i="0" lang="en" sz="1500" u="none" cap="none" strike="noStrike">
                <a:solidFill>
                  <a:srgbClr val="212121"/>
                </a:solidFill>
                <a:latin typeface="Lato"/>
                <a:ea typeface="Lato"/>
                <a:cs typeface="Lato"/>
                <a:sym typeface="Lato"/>
              </a:rPr>
              <a:t>MCB7</a:t>
            </a:r>
            <a:endParaRPr/>
          </a:p>
        </p:txBody>
      </p:sp>
      <p:sp>
        <p:nvSpPr>
          <p:cNvPr id="613" name="Google Shape;613;p69"/>
          <p:cNvSpPr/>
          <p:nvPr/>
        </p:nvSpPr>
        <p:spPr>
          <a:xfrm>
            <a:off x="1349288" y="2333583"/>
            <a:ext cx="3728400" cy="167700"/>
          </a:xfrm>
          <a:prstGeom prst="roundRect">
            <a:avLst>
              <a:gd fmla="val 16355" name="adj"/>
            </a:avLst>
          </a:prstGeom>
          <a:solidFill>
            <a:srgbClr val="4285F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 name="Google Shape;614;p69"/>
          <p:cNvSpPr txBox="1"/>
          <p:nvPr/>
        </p:nvSpPr>
        <p:spPr>
          <a:xfrm>
            <a:off x="5175259" y="2319867"/>
            <a:ext cx="1005900" cy="2154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b="0" i="0" lang="en" sz="1400" u="none" cap="none" strike="noStrike">
                <a:solidFill>
                  <a:srgbClr val="304D80"/>
                </a:solidFill>
                <a:latin typeface="Lato"/>
                <a:ea typeface="Lato"/>
                <a:cs typeface="Lato"/>
                <a:sym typeface="Lato"/>
              </a:rPr>
              <a:t>4,578</a:t>
            </a:r>
            <a:endParaRPr/>
          </a:p>
        </p:txBody>
      </p:sp>
      <p:sp>
        <p:nvSpPr>
          <p:cNvPr id="615" name="Google Shape;615;p69"/>
          <p:cNvSpPr txBox="1"/>
          <p:nvPr/>
        </p:nvSpPr>
        <p:spPr>
          <a:xfrm>
            <a:off x="502920" y="2577042"/>
            <a:ext cx="748800" cy="231000"/>
          </a:xfrm>
          <a:prstGeom prst="rect">
            <a:avLst/>
          </a:prstGeom>
          <a:noFill/>
          <a:ln>
            <a:noFill/>
          </a:ln>
        </p:spPr>
        <p:txBody>
          <a:bodyPr anchorCtr="0" anchor="ctr" bIns="0" lIns="0" spcFirstLastPara="1" rIns="0" wrap="square" tIns="0">
            <a:spAutoFit/>
          </a:bodyPr>
          <a:lstStyle/>
          <a:p>
            <a:pPr indent="0" lvl="0" marL="0" marR="0" rtl="0" algn="r">
              <a:lnSpc>
                <a:spcPct val="112000"/>
              </a:lnSpc>
              <a:spcBef>
                <a:spcPts val="0"/>
              </a:spcBef>
              <a:spcAft>
                <a:spcPts val="0"/>
              </a:spcAft>
              <a:buNone/>
            </a:pPr>
            <a:r>
              <a:rPr b="1" i="0" lang="en" sz="1500" u="none" cap="none" strike="noStrike">
                <a:solidFill>
                  <a:srgbClr val="212121"/>
                </a:solidFill>
                <a:latin typeface="Lato"/>
                <a:ea typeface="Lato"/>
                <a:cs typeface="Lato"/>
                <a:sym typeface="Lato"/>
              </a:rPr>
              <a:t>MCB2</a:t>
            </a:r>
            <a:endParaRPr/>
          </a:p>
        </p:txBody>
      </p:sp>
      <p:sp>
        <p:nvSpPr>
          <p:cNvPr id="616" name="Google Shape;616;p69"/>
          <p:cNvSpPr/>
          <p:nvPr/>
        </p:nvSpPr>
        <p:spPr>
          <a:xfrm>
            <a:off x="1349288" y="2590758"/>
            <a:ext cx="3175200" cy="167700"/>
          </a:xfrm>
          <a:prstGeom prst="roundRect">
            <a:avLst>
              <a:gd fmla="val 16355" name="adj"/>
            </a:avLst>
          </a:prstGeom>
          <a:solidFill>
            <a:srgbClr val="4285F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7" name="Google Shape;617;p69"/>
          <p:cNvSpPr txBox="1"/>
          <p:nvPr/>
        </p:nvSpPr>
        <p:spPr>
          <a:xfrm>
            <a:off x="4622283" y="2577042"/>
            <a:ext cx="1005900" cy="2154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b="0" i="0" lang="en" sz="1400" u="none" cap="none" strike="noStrike">
                <a:solidFill>
                  <a:srgbClr val="304D80"/>
                </a:solidFill>
                <a:latin typeface="Lato"/>
                <a:ea typeface="Lato"/>
                <a:cs typeface="Lato"/>
                <a:sym typeface="Lato"/>
              </a:rPr>
              <a:t>3,899</a:t>
            </a:r>
            <a:endParaRPr/>
          </a:p>
        </p:txBody>
      </p:sp>
      <p:sp>
        <p:nvSpPr>
          <p:cNvPr id="618" name="Google Shape;618;p69"/>
          <p:cNvSpPr txBox="1"/>
          <p:nvPr/>
        </p:nvSpPr>
        <p:spPr>
          <a:xfrm>
            <a:off x="502920" y="2834217"/>
            <a:ext cx="748800" cy="231000"/>
          </a:xfrm>
          <a:prstGeom prst="rect">
            <a:avLst/>
          </a:prstGeom>
          <a:noFill/>
          <a:ln>
            <a:noFill/>
          </a:ln>
        </p:spPr>
        <p:txBody>
          <a:bodyPr anchorCtr="0" anchor="ctr" bIns="0" lIns="0" spcFirstLastPara="1" rIns="0" wrap="square" tIns="0">
            <a:spAutoFit/>
          </a:bodyPr>
          <a:lstStyle/>
          <a:p>
            <a:pPr indent="0" lvl="0" marL="0" marR="0" rtl="0" algn="r">
              <a:lnSpc>
                <a:spcPct val="112000"/>
              </a:lnSpc>
              <a:spcBef>
                <a:spcPts val="0"/>
              </a:spcBef>
              <a:spcAft>
                <a:spcPts val="0"/>
              </a:spcAft>
              <a:buNone/>
            </a:pPr>
            <a:r>
              <a:rPr b="1" i="0" lang="en" sz="1500" u="none" cap="none" strike="noStrike">
                <a:solidFill>
                  <a:srgbClr val="212121"/>
                </a:solidFill>
                <a:latin typeface="Lato"/>
                <a:ea typeface="Lato"/>
                <a:cs typeface="Lato"/>
                <a:sym typeface="Lato"/>
              </a:rPr>
              <a:t>MCB5</a:t>
            </a:r>
            <a:endParaRPr/>
          </a:p>
        </p:txBody>
      </p:sp>
      <p:sp>
        <p:nvSpPr>
          <p:cNvPr id="619" name="Google Shape;619;p69"/>
          <p:cNvSpPr/>
          <p:nvPr/>
        </p:nvSpPr>
        <p:spPr>
          <a:xfrm>
            <a:off x="1349288" y="2847933"/>
            <a:ext cx="2453700" cy="167700"/>
          </a:xfrm>
          <a:prstGeom prst="roundRect">
            <a:avLst>
              <a:gd fmla="val 16355" name="adj"/>
            </a:avLst>
          </a:prstGeom>
          <a:solidFill>
            <a:srgbClr val="4285F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0" name="Google Shape;620;p69"/>
          <p:cNvSpPr txBox="1"/>
          <p:nvPr/>
        </p:nvSpPr>
        <p:spPr>
          <a:xfrm>
            <a:off x="3900726" y="2834217"/>
            <a:ext cx="1005900" cy="2154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b="0" i="0" lang="en" sz="1400" u="none" cap="none" strike="noStrike">
                <a:solidFill>
                  <a:srgbClr val="304D80"/>
                </a:solidFill>
                <a:latin typeface="Lato"/>
                <a:ea typeface="Lato"/>
                <a:cs typeface="Lato"/>
                <a:sym typeface="Lato"/>
              </a:rPr>
              <a:t>3,013</a:t>
            </a:r>
            <a:endParaRPr/>
          </a:p>
        </p:txBody>
      </p:sp>
      <p:sp>
        <p:nvSpPr>
          <p:cNvPr id="621" name="Google Shape;621;p69"/>
          <p:cNvSpPr txBox="1"/>
          <p:nvPr/>
        </p:nvSpPr>
        <p:spPr>
          <a:xfrm>
            <a:off x="502920" y="3091392"/>
            <a:ext cx="748800" cy="231000"/>
          </a:xfrm>
          <a:prstGeom prst="rect">
            <a:avLst/>
          </a:prstGeom>
          <a:noFill/>
          <a:ln>
            <a:noFill/>
          </a:ln>
        </p:spPr>
        <p:txBody>
          <a:bodyPr anchorCtr="0" anchor="ctr" bIns="0" lIns="0" spcFirstLastPara="1" rIns="0" wrap="square" tIns="0">
            <a:spAutoFit/>
          </a:bodyPr>
          <a:lstStyle/>
          <a:p>
            <a:pPr indent="0" lvl="0" marL="0" marR="0" rtl="0" algn="r">
              <a:lnSpc>
                <a:spcPct val="112000"/>
              </a:lnSpc>
              <a:spcBef>
                <a:spcPts val="0"/>
              </a:spcBef>
              <a:spcAft>
                <a:spcPts val="0"/>
              </a:spcAft>
              <a:buNone/>
            </a:pPr>
            <a:r>
              <a:rPr b="1" i="0" lang="en" sz="1500" u="none" cap="none" strike="noStrike">
                <a:solidFill>
                  <a:srgbClr val="212121"/>
                </a:solidFill>
                <a:latin typeface="Lato"/>
                <a:ea typeface="Lato"/>
                <a:cs typeface="Lato"/>
                <a:sym typeface="Lato"/>
              </a:rPr>
              <a:t>MCB12</a:t>
            </a:r>
            <a:endParaRPr/>
          </a:p>
        </p:txBody>
      </p:sp>
      <p:sp>
        <p:nvSpPr>
          <p:cNvPr id="622" name="Google Shape;622;p69"/>
          <p:cNvSpPr/>
          <p:nvPr/>
        </p:nvSpPr>
        <p:spPr>
          <a:xfrm>
            <a:off x="1349288" y="3105108"/>
            <a:ext cx="1406400" cy="167700"/>
          </a:xfrm>
          <a:prstGeom prst="roundRect">
            <a:avLst>
              <a:gd fmla="val 16355" name="adj"/>
            </a:avLst>
          </a:prstGeom>
          <a:solidFill>
            <a:srgbClr val="4285F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3" name="Google Shape;623;p69"/>
          <p:cNvSpPr txBox="1"/>
          <p:nvPr/>
        </p:nvSpPr>
        <p:spPr>
          <a:xfrm>
            <a:off x="2853411" y="3091392"/>
            <a:ext cx="1005900" cy="2154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b="0" i="0" lang="en" sz="1400" u="none" cap="none" strike="noStrike">
                <a:solidFill>
                  <a:srgbClr val="304D80"/>
                </a:solidFill>
                <a:latin typeface="Lato"/>
                <a:ea typeface="Lato"/>
                <a:cs typeface="Lato"/>
                <a:sym typeface="Lato"/>
              </a:rPr>
              <a:t>1,727</a:t>
            </a:r>
            <a:endParaRPr/>
          </a:p>
        </p:txBody>
      </p:sp>
      <p:sp>
        <p:nvSpPr>
          <p:cNvPr id="624" name="Google Shape;624;p69"/>
          <p:cNvSpPr txBox="1"/>
          <p:nvPr/>
        </p:nvSpPr>
        <p:spPr>
          <a:xfrm>
            <a:off x="502920" y="3348567"/>
            <a:ext cx="748800" cy="231000"/>
          </a:xfrm>
          <a:prstGeom prst="rect">
            <a:avLst/>
          </a:prstGeom>
          <a:noFill/>
          <a:ln>
            <a:noFill/>
          </a:ln>
        </p:spPr>
        <p:txBody>
          <a:bodyPr anchorCtr="0" anchor="ctr" bIns="0" lIns="0" spcFirstLastPara="1" rIns="0" wrap="square" tIns="0">
            <a:spAutoFit/>
          </a:bodyPr>
          <a:lstStyle/>
          <a:p>
            <a:pPr indent="0" lvl="0" marL="0" marR="0" rtl="0" algn="r">
              <a:lnSpc>
                <a:spcPct val="112000"/>
              </a:lnSpc>
              <a:spcBef>
                <a:spcPts val="0"/>
              </a:spcBef>
              <a:spcAft>
                <a:spcPts val="0"/>
              </a:spcAft>
              <a:buNone/>
            </a:pPr>
            <a:r>
              <a:rPr b="1" i="0" lang="en" sz="1500" u="none" cap="none" strike="noStrike">
                <a:solidFill>
                  <a:srgbClr val="212121"/>
                </a:solidFill>
                <a:latin typeface="Lato"/>
                <a:ea typeface="Lato"/>
                <a:cs typeface="Lato"/>
                <a:sym typeface="Lato"/>
              </a:rPr>
              <a:t>MCB8</a:t>
            </a:r>
            <a:endParaRPr/>
          </a:p>
        </p:txBody>
      </p:sp>
      <p:sp>
        <p:nvSpPr>
          <p:cNvPr id="625" name="Google Shape;625;p69"/>
          <p:cNvSpPr/>
          <p:nvPr/>
        </p:nvSpPr>
        <p:spPr>
          <a:xfrm>
            <a:off x="1349288" y="3362283"/>
            <a:ext cx="1191600" cy="167700"/>
          </a:xfrm>
          <a:prstGeom prst="roundRect">
            <a:avLst>
              <a:gd fmla="val 16355" name="adj"/>
            </a:avLst>
          </a:prstGeom>
          <a:solidFill>
            <a:srgbClr val="4285F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6" name="Google Shape;626;p69"/>
          <p:cNvSpPr txBox="1"/>
          <p:nvPr/>
        </p:nvSpPr>
        <p:spPr>
          <a:xfrm>
            <a:off x="2638410" y="3348567"/>
            <a:ext cx="1005900" cy="2154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b="0" i="0" lang="en" sz="1400" u="none" cap="none" strike="noStrike">
                <a:solidFill>
                  <a:srgbClr val="304D80"/>
                </a:solidFill>
                <a:latin typeface="Lato"/>
                <a:ea typeface="Lato"/>
                <a:cs typeface="Lato"/>
                <a:sym typeface="Lato"/>
              </a:rPr>
              <a:t>1,463</a:t>
            </a:r>
            <a:endParaRPr/>
          </a:p>
        </p:txBody>
      </p:sp>
      <p:sp>
        <p:nvSpPr>
          <p:cNvPr id="627" name="Google Shape;627;p69"/>
          <p:cNvSpPr txBox="1"/>
          <p:nvPr/>
        </p:nvSpPr>
        <p:spPr>
          <a:xfrm>
            <a:off x="502920" y="3605742"/>
            <a:ext cx="748800" cy="231000"/>
          </a:xfrm>
          <a:prstGeom prst="rect">
            <a:avLst/>
          </a:prstGeom>
          <a:noFill/>
          <a:ln>
            <a:noFill/>
          </a:ln>
        </p:spPr>
        <p:txBody>
          <a:bodyPr anchorCtr="0" anchor="ctr" bIns="0" lIns="0" spcFirstLastPara="1" rIns="0" wrap="square" tIns="0">
            <a:spAutoFit/>
          </a:bodyPr>
          <a:lstStyle/>
          <a:p>
            <a:pPr indent="0" lvl="0" marL="0" marR="0" rtl="0" algn="r">
              <a:lnSpc>
                <a:spcPct val="112000"/>
              </a:lnSpc>
              <a:spcBef>
                <a:spcPts val="0"/>
              </a:spcBef>
              <a:spcAft>
                <a:spcPts val="0"/>
              </a:spcAft>
              <a:buNone/>
            </a:pPr>
            <a:r>
              <a:rPr b="1" i="0" lang="en" sz="1500" u="none" cap="none" strike="noStrike">
                <a:solidFill>
                  <a:srgbClr val="212121"/>
                </a:solidFill>
                <a:latin typeface="Lato"/>
                <a:ea typeface="Lato"/>
                <a:cs typeface="Lato"/>
                <a:sym typeface="Lato"/>
              </a:rPr>
              <a:t>MCB11</a:t>
            </a:r>
            <a:endParaRPr/>
          </a:p>
        </p:txBody>
      </p:sp>
      <p:sp>
        <p:nvSpPr>
          <p:cNvPr id="628" name="Google Shape;628;p69"/>
          <p:cNvSpPr/>
          <p:nvPr/>
        </p:nvSpPr>
        <p:spPr>
          <a:xfrm>
            <a:off x="1349288" y="3619458"/>
            <a:ext cx="912900" cy="167700"/>
          </a:xfrm>
          <a:prstGeom prst="roundRect">
            <a:avLst>
              <a:gd fmla="val 16355" name="adj"/>
            </a:avLst>
          </a:prstGeom>
          <a:solidFill>
            <a:srgbClr val="4285F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9" name="Google Shape;629;p69"/>
          <p:cNvSpPr txBox="1"/>
          <p:nvPr/>
        </p:nvSpPr>
        <p:spPr>
          <a:xfrm>
            <a:off x="2359886" y="3605742"/>
            <a:ext cx="1005900" cy="2154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b="0" i="0" lang="en" sz="1400" u="none" cap="none" strike="noStrike">
                <a:solidFill>
                  <a:srgbClr val="304D80"/>
                </a:solidFill>
                <a:latin typeface="Lato"/>
                <a:ea typeface="Lato"/>
                <a:cs typeface="Lato"/>
                <a:sym typeface="Lato"/>
              </a:rPr>
              <a:t>1,121</a:t>
            </a:r>
            <a:endParaRPr/>
          </a:p>
        </p:txBody>
      </p:sp>
      <p:sp>
        <p:nvSpPr>
          <p:cNvPr id="630" name="Google Shape;630;p69"/>
          <p:cNvSpPr txBox="1"/>
          <p:nvPr/>
        </p:nvSpPr>
        <p:spPr>
          <a:xfrm>
            <a:off x="502920" y="3862917"/>
            <a:ext cx="748800" cy="231000"/>
          </a:xfrm>
          <a:prstGeom prst="rect">
            <a:avLst/>
          </a:prstGeom>
          <a:noFill/>
          <a:ln>
            <a:noFill/>
          </a:ln>
        </p:spPr>
        <p:txBody>
          <a:bodyPr anchorCtr="0" anchor="ctr" bIns="0" lIns="0" spcFirstLastPara="1" rIns="0" wrap="square" tIns="0">
            <a:spAutoFit/>
          </a:bodyPr>
          <a:lstStyle/>
          <a:p>
            <a:pPr indent="0" lvl="0" marL="0" marR="0" rtl="0" algn="r">
              <a:lnSpc>
                <a:spcPct val="112000"/>
              </a:lnSpc>
              <a:spcBef>
                <a:spcPts val="0"/>
              </a:spcBef>
              <a:spcAft>
                <a:spcPts val="0"/>
              </a:spcAft>
              <a:buNone/>
            </a:pPr>
            <a:r>
              <a:rPr b="1" i="0" lang="en" sz="1500" u="none" cap="none" strike="noStrike">
                <a:solidFill>
                  <a:srgbClr val="212121"/>
                </a:solidFill>
                <a:latin typeface="Lato"/>
                <a:ea typeface="Lato"/>
                <a:cs typeface="Lato"/>
                <a:sym typeface="Lato"/>
              </a:rPr>
              <a:t>MCB6</a:t>
            </a:r>
            <a:endParaRPr/>
          </a:p>
        </p:txBody>
      </p:sp>
      <p:sp>
        <p:nvSpPr>
          <p:cNvPr id="631" name="Google Shape;631;p69"/>
          <p:cNvSpPr/>
          <p:nvPr/>
        </p:nvSpPr>
        <p:spPr>
          <a:xfrm>
            <a:off x="1349288" y="3876633"/>
            <a:ext cx="761400" cy="167700"/>
          </a:xfrm>
          <a:prstGeom prst="roundRect">
            <a:avLst>
              <a:gd fmla="val 16355" name="adj"/>
            </a:avLst>
          </a:prstGeom>
          <a:solidFill>
            <a:srgbClr val="4285F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2" name="Google Shape;632;p69"/>
          <p:cNvSpPr txBox="1"/>
          <p:nvPr/>
        </p:nvSpPr>
        <p:spPr>
          <a:xfrm>
            <a:off x="2208408" y="3862917"/>
            <a:ext cx="1005900" cy="2154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b="0" i="0" lang="en" sz="1400" u="none" cap="none" strike="noStrike">
                <a:solidFill>
                  <a:srgbClr val="304D80"/>
                </a:solidFill>
                <a:latin typeface="Lato"/>
                <a:ea typeface="Lato"/>
                <a:cs typeface="Lato"/>
                <a:sym typeface="Lato"/>
              </a:rPr>
              <a:t>935</a:t>
            </a:r>
            <a:endParaRPr/>
          </a:p>
        </p:txBody>
      </p:sp>
      <p:sp>
        <p:nvSpPr>
          <p:cNvPr id="633" name="Google Shape;633;p69"/>
          <p:cNvSpPr txBox="1"/>
          <p:nvPr/>
        </p:nvSpPr>
        <p:spPr>
          <a:xfrm>
            <a:off x="502920" y="4120092"/>
            <a:ext cx="748800" cy="231000"/>
          </a:xfrm>
          <a:prstGeom prst="rect">
            <a:avLst/>
          </a:prstGeom>
          <a:noFill/>
          <a:ln>
            <a:noFill/>
          </a:ln>
        </p:spPr>
        <p:txBody>
          <a:bodyPr anchorCtr="0" anchor="ctr" bIns="0" lIns="0" spcFirstLastPara="1" rIns="0" wrap="square" tIns="0">
            <a:spAutoFit/>
          </a:bodyPr>
          <a:lstStyle/>
          <a:p>
            <a:pPr indent="0" lvl="0" marL="0" marR="0" rtl="0" algn="r">
              <a:lnSpc>
                <a:spcPct val="112000"/>
              </a:lnSpc>
              <a:spcBef>
                <a:spcPts val="0"/>
              </a:spcBef>
              <a:spcAft>
                <a:spcPts val="0"/>
              </a:spcAft>
              <a:buNone/>
            </a:pPr>
            <a:r>
              <a:rPr b="1" i="0" lang="en" sz="1500" u="none" cap="none" strike="noStrike">
                <a:solidFill>
                  <a:srgbClr val="212121"/>
                </a:solidFill>
                <a:latin typeface="Lato"/>
                <a:ea typeface="Lato"/>
                <a:cs typeface="Lato"/>
                <a:sym typeface="Lato"/>
              </a:rPr>
              <a:t>MCB10</a:t>
            </a:r>
            <a:endParaRPr/>
          </a:p>
        </p:txBody>
      </p:sp>
      <p:sp>
        <p:nvSpPr>
          <p:cNvPr id="634" name="Google Shape;634;p69"/>
          <p:cNvSpPr/>
          <p:nvPr/>
        </p:nvSpPr>
        <p:spPr>
          <a:xfrm>
            <a:off x="1349288" y="4133808"/>
            <a:ext cx="132600" cy="167700"/>
          </a:xfrm>
          <a:prstGeom prst="roundRect">
            <a:avLst>
              <a:gd fmla="val 27553" name="adj"/>
            </a:avLst>
          </a:prstGeom>
          <a:solidFill>
            <a:srgbClr val="4285F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5" name="Google Shape;635;p69"/>
          <p:cNvSpPr txBox="1"/>
          <p:nvPr/>
        </p:nvSpPr>
        <p:spPr>
          <a:xfrm>
            <a:off x="1579693" y="4120092"/>
            <a:ext cx="1005900" cy="2154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b="0" i="0" lang="en" sz="1400" u="none" cap="none" strike="noStrike">
                <a:solidFill>
                  <a:srgbClr val="304D80"/>
                </a:solidFill>
                <a:latin typeface="Lato"/>
                <a:ea typeface="Lato"/>
                <a:cs typeface="Lato"/>
                <a:sym typeface="Lato"/>
              </a:rPr>
              <a:t>163</a:t>
            </a:r>
            <a:endParaRPr/>
          </a:p>
        </p:txBody>
      </p:sp>
      <p:sp>
        <p:nvSpPr>
          <p:cNvPr id="636" name="Google Shape;636;p69"/>
          <p:cNvSpPr txBox="1"/>
          <p:nvPr/>
        </p:nvSpPr>
        <p:spPr>
          <a:xfrm>
            <a:off x="502920" y="4450842"/>
            <a:ext cx="8138100" cy="246300"/>
          </a:xfrm>
          <a:prstGeom prst="rect">
            <a:avLst/>
          </a:prstGeom>
          <a:noFill/>
          <a:ln>
            <a:noFill/>
          </a:ln>
        </p:spPr>
        <p:txBody>
          <a:bodyPr anchorCtr="0" anchor="ctr" bIns="0" lIns="0" spcFirstLastPara="1" rIns="0" wrap="square" tIns="0">
            <a:spAutoFit/>
          </a:bodyPr>
          <a:lstStyle/>
          <a:p>
            <a:pPr indent="0" lvl="0" marL="0" marR="0" rtl="0" algn="l">
              <a:lnSpc>
                <a:spcPct val="112000"/>
              </a:lnSpc>
              <a:spcBef>
                <a:spcPts val="0"/>
              </a:spcBef>
              <a:spcAft>
                <a:spcPts val="0"/>
              </a:spcAft>
              <a:buNone/>
            </a:pPr>
            <a:r>
              <a:rPr b="1" i="0" lang="en" sz="1600" u="none" cap="none" strike="noStrike">
                <a:solidFill>
                  <a:srgbClr val="00BBEA"/>
                </a:solidFill>
                <a:latin typeface="Lato"/>
                <a:ea typeface="Lato"/>
                <a:cs typeface="Lato"/>
                <a:sym typeface="Lato"/>
              </a:rPr>
              <a:t>March was one board and 6,511 resolutions. July is 5.2× that.</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40" name="Shape 640"/>
        <p:cNvGrpSpPr/>
        <p:nvPr/>
      </p:nvGrpSpPr>
      <p:grpSpPr>
        <a:xfrm>
          <a:off x="0" y="0"/>
          <a:ext cx="0" cy="0"/>
          <a:chOff x="0" y="0"/>
          <a:chExt cx="0" cy="0"/>
        </a:xfrm>
      </p:grpSpPr>
      <p:sp>
        <p:nvSpPr>
          <p:cNvPr id="641" name="Google Shape;641;p70"/>
          <p:cNvSpPr txBox="1"/>
          <p:nvPr/>
        </p:nvSpPr>
        <p:spPr>
          <a:xfrm>
            <a:off x="502920" y="233172"/>
            <a:ext cx="8138100" cy="354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i="0" lang="en" sz="2300" u="none" cap="none" strike="noStrike">
                <a:solidFill>
                  <a:srgbClr val="212121"/>
                </a:solidFill>
                <a:latin typeface="Lato"/>
                <a:ea typeface="Lato"/>
                <a:cs typeface="Lato"/>
                <a:sym typeface="Lato"/>
              </a:rPr>
              <a:t>Eleven of twelve boards are live; MCB9 waits on OCR</a:t>
            </a:r>
            <a:endParaRPr/>
          </a:p>
        </p:txBody>
      </p:sp>
      <p:sp>
        <p:nvSpPr>
          <p:cNvPr id="642" name="Google Shape;642;p70"/>
          <p:cNvSpPr/>
          <p:nvPr/>
        </p:nvSpPr>
        <p:spPr>
          <a:xfrm>
            <a:off x="502920" y="925830"/>
            <a:ext cx="1897500" cy="977100"/>
          </a:xfrm>
          <a:prstGeom prst="roundRect">
            <a:avLst>
              <a:gd fmla="val 8421" name="adj"/>
            </a:avLst>
          </a:prstGeom>
          <a:solidFill>
            <a:srgbClr val="F0FBF4"/>
          </a:solidFill>
          <a:ln>
            <a:noFill/>
          </a:ln>
        </p:spPr>
        <p:txBody>
          <a:bodyPr anchorCtr="0" anchor="ctr" bIns="109725" lIns="73150" spcFirstLastPara="1" rIns="73150" wrap="square" tIns="109725">
            <a:noAutofit/>
          </a:bodyPr>
          <a:lstStyle/>
          <a:p>
            <a:pPr indent="0" lvl="0" marL="0" marR="0" rtl="0" algn="ctr">
              <a:lnSpc>
                <a:spcPct val="112000"/>
              </a:lnSpc>
              <a:spcBef>
                <a:spcPts val="0"/>
              </a:spcBef>
              <a:spcAft>
                <a:spcPts val="0"/>
              </a:spcAft>
              <a:buNone/>
            </a:pPr>
            <a:r>
              <a:rPr b="1" i="0" lang="en" sz="1900" u="none" cap="none" strike="noStrike">
                <a:solidFill>
                  <a:srgbClr val="38761D"/>
                </a:solidFill>
                <a:latin typeface="Lato"/>
                <a:ea typeface="Lato"/>
                <a:cs typeface="Lato"/>
                <a:sym typeface="Lato"/>
              </a:rPr>
              <a:t>MCB1</a:t>
            </a:r>
            <a:endParaRPr/>
          </a:p>
          <a:p>
            <a:pPr indent="0" lvl="0" marL="0" marR="0" rtl="0" algn="ctr">
              <a:lnSpc>
                <a:spcPct val="112000"/>
              </a:lnSpc>
              <a:spcBef>
                <a:spcPts val="300"/>
              </a:spcBef>
              <a:spcAft>
                <a:spcPts val="0"/>
              </a:spcAft>
              <a:buNone/>
            </a:pPr>
            <a:r>
              <a:rPr b="0" i="0" lang="en" sz="1100" u="none" cap="none" strike="noStrike">
                <a:solidFill>
                  <a:srgbClr val="38761D"/>
                </a:solidFill>
                <a:latin typeface="Lato"/>
                <a:ea typeface="Lato"/>
                <a:cs typeface="Lato"/>
                <a:sym typeface="Lato"/>
              </a:rPr>
              <a:t>✓ live in Supabase</a:t>
            </a:r>
            <a:endParaRPr/>
          </a:p>
        </p:txBody>
      </p:sp>
      <p:sp>
        <p:nvSpPr>
          <p:cNvPr id="643" name="Google Shape;643;p70"/>
          <p:cNvSpPr/>
          <p:nvPr/>
        </p:nvSpPr>
        <p:spPr>
          <a:xfrm>
            <a:off x="2583180" y="925830"/>
            <a:ext cx="1897500" cy="977100"/>
          </a:xfrm>
          <a:prstGeom prst="roundRect">
            <a:avLst>
              <a:gd fmla="val 8421" name="adj"/>
            </a:avLst>
          </a:prstGeom>
          <a:solidFill>
            <a:srgbClr val="F0FBF4"/>
          </a:solidFill>
          <a:ln>
            <a:noFill/>
          </a:ln>
        </p:spPr>
        <p:txBody>
          <a:bodyPr anchorCtr="0" anchor="ctr" bIns="109725" lIns="73150" spcFirstLastPara="1" rIns="73150" wrap="square" tIns="109725">
            <a:noAutofit/>
          </a:bodyPr>
          <a:lstStyle/>
          <a:p>
            <a:pPr indent="0" lvl="0" marL="0" marR="0" rtl="0" algn="ctr">
              <a:lnSpc>
                <a:spcPct val="112000"/>
              </a:lnSpc>
              <a:spcBef>
                <a:spcPts val="0"/>
              </a:spcBef>
              <a:spcAft>
                <a:spcPts val="0"/>
              </a:spcAft>
              <a:buNone/>
            </a:pPr>
            <a:r>
              <a:rPr b="1" i="0" lang="en" sz="1900" u="none" cap="none" strike="noStrike">
                <a:solidFill>
                  <a:srgbClr val="38761D"/>
                </a:solidFill>
                <a:latin typeface="Lato"/>
                <a:ea typeface="Lato"/>
                <a:cs typeface="Lato"/>
                <a:sym typeface="Lato"/>
              </a:rPr>
              <a:t>MCB2</a:t>
            </a:r>
            <a:endParaRPr/>
          </a:p>
          <a:p>
            <a:pPr indent="0" lvl="0" marL="0" marR="0" rtl="0" algn="ctr">
              <a:lnSpc>
                <a:spcPct val="112000"/>
              </a:lnSpc>
              <a:spcBef>
                <a:spcPts val="300"/>
              </a:spcBef>
              <a:spcAft>
                <a:spcPts val="0"/>
              </a:spcAft>
              <a:buNone/>
            </a:pPr>
            <a:r>
              <a:rPr b="0" i="0" lang="en" sz="1100" u="none" cap="none" strike="noStrike">
                <a:solidFill>
                  <a:srgbClr val="38761D"/>
                </a:solidFill>
                <a:latin typeface="Lato"/>
                <a:ea typeface="Lato"/>
                <a:cs typeface="Lato"/>
                <a:sym typeface="Lato"/>
              </a:rPr>
              <a:t>✓ live in Supabase</a:t>
            </a:r>
            <a:endParaRPr/>
          </a:p>
        </p:txBody>
      </p:sp>
      <p:sp>
        <p:nvSpPr>
          <p:cNvPr id="644" name="Google Shape;644;p70"/>
          <p:cNvSpPr/>
          <p:nvPr/>
        </p:nvSpPr>
        <p:spPr>
          <a:xfrm>
            <a:off x="4663440" y="925830"/>
            <a:ext cx="1897500" cy="977100"/>
          </a:xfrm>
          <a:prstGeom prst="roundRect">
            <a:avLst>
              <a:gd fmla="val 8421" name="adj"/>
            </a:avLst>
          </a:prstGeom>
          <a:solidFill>
            <a:srgbClr val="F0FBF4"/>
          </a:solidFill>
          <a:ln>
            <a:noFill/>
          </a:ln>
        </p:spPr>
        <p:txBody>
          <a:bodyPr anchorCtr="0" anchor="ctr" bIns="109725" lIns="73150" spcFirstLastPara="1" rIns="73150" wrap="square" tIns="109725">
            <a:noAutofit/>
          </a:bodyPr>
          <a:lstStyle/>
          <a:p>
            <a:pPr indent="0" lvl="0" marL="0" marR="0" rtl="0" algn="ctr">
              <a:lnSpc>
                <a:spcPct val="112000"/>
              </a:lnSpc>
              <a:spcBef>
                <a:spcPts val="0"/>
              </a:spcBef>
              <a:spcAft>
                <a:spcPts val="0"/>
              </a:spcAft>
              <a:buNone/>
            </a:pPr>
            <a:r>
              <a:rPr b="1" i="0" lang="en" sz="1900" u="none" cap="none" strike="noStrike">
                <a:solidFill>
                  <a:srgbClr val="38761D"/>
                </a:solidFill>
                <a:latin typeface="Lato"/>
                <a:ea typeface="Lato"/>
                <a:cs typeface="Lato"/>
                <a:sym typeface="Lato"/>
              </a:rPr>
              <a:t>MCB3</a:t>
            </a:r>
            <a:endParaRPr/>
          </a:p>
          <a:p>
            <a:pPr indent="0" lvl="0" marL="0" marR="0" rtl="0" algn="ctr">
              <a:lnSpc>
                <a:spcPct val="112000"/>
              </a:lnSpc>
              <a:spcBef>
                <a:spcPts val="300"/>
              </a:spcBef>
              <a:spcAft>
                <a:spcPts val="0"/>
              </a:spcAft>
              <a:buNone/>
            </a:pPr>
            <a:r>
              <a:rPr b="0" i="0" lang="en" sz="1100" u="none" cap="none" strike="noStrike">
                <a:solidFill>
                  <a:srgbClr val="38761D"/>
                </a:solidFill>
                <a:latin typeface="Lato"/>
                <a:ea typeface="Lato"/>
                <a:cs typeface="Lato"/>
                <a:sym typeface="Lato"/>
              </a:rPr>
              <a:t>✓ live in Supabase</a:t>
            </a:r>
            <a:endParaRPr/>
          </a:p>
        </p:txBody>
      </p:sp>
      <p:sp>
        <p:nvSpPr>
          <p:cNvPr id="645" name="Google Shape;645;p70"/>
          <p:cNvSpPr/>
          <p:nvPr/>
        </p:nvSpPr>
        <p:spPr>
          <a:xfrm>
            <a:off x="6743700" y="925830"/>
            <a:ext cx="1897500" cy="977100"/>
          </a:xfrm>
          <a:prstGeom prst="roundRect">
            <a:avLst>
              <a:gd fmla="val 8421" name="adj"/>
            </a:avLst>
          </a:prstGeom>
          <a:solidFill>
            <a:srgbClr val="F0FBF4"/>
          </a:solidFill>
          <a:ln>
            <a:noFill/>
          </a:ln>
        </p:spPr>
        <p:txBody>
          <a:bodyPr anchorCtr="0" anchor="ctr" bIns="109725" lIns="73150" spcFirstLastPara="1" rIns="73150" wrap="square" tIns="109725">
            <a:noAutofit/>
          </a:bodyPr>
          <a:lstStyle/>
          <a:p>
            <a:pPr indent="0" lvl="0" marL="0" marR="0" rtl="0" algn="ctr">
              <a:lnSpc>
                <a:spcPct val="112000"/>
              </a:lnSpc>
              <a:spcBef>
                <a:spcPts val="0"/>
              </a:spcBef>
              <a:spcAft>
                <a:spcPts val="0"/>
              </a:spcAft>
              <a:buNone/>
            </a:pPr>
            <a:r>
              <a:rPr b="1" i="0" lang="en" sz="1900" u="none" cap="none" strike="noStrike">
                <a:solidFill>
                  <a:srgbClr val="38761D"/>
                </a:solidFill>
                <a:latin typeface="Lato"/>
                <a:ea typeface="Lato"/>
                <a:cs typeface="Lato"/>
                <a:sym typeface="Lato"/>
              </a:rPr>
              <a:t>MCB4</a:t>
            </a:r>
            <a:endParaRPr/>
          </a:p>
          <a:p>
            <a:pPr indent="0" lvl="0" marL="0" marR="0" rtl="0" algn="ctr">
              <a:lnSpc>
                <a:spcPct val="112000"/>
              </a:lnSpc>
              <a:spcBef>
                <a:spcPts val="300"/>
              </a:spcBef>
              <a:spcAft>
                <a:spcPts val="0"/>
              </a:spcAft>
              <a:buNone/>
            </a:pPr>
            <a:r>
              <a:rPr b="0" i="0" lang="en" sz="1100" u="none" cap="none" strike="noStrike">
                <a:solidFill>
                  <a:srgbClr val="38761D"/>
                </a:solidFill>
                <a:latin typeface="Lato"/>
                <a:ea typeface="Lato"/>
                <a:cs typeface="Lato"/>
                <a:sym typeface="Lato"/>
              </a:rPr>
              <a:t>✓ live in Supabase</a:t>
            </a:r>
            <a:endParaRPr/>
          </a:p>
        </p:txBody>
      </p:sp>
      <p:sp>
        <p:nvSpPr>
          <p:cNvPr id="646" name="Google Shape;646;p70"/>
          <p:cNvSpPr/>
          <p:nvPr/>
        </p:nvSpPr>
        <p:spPr>
          <a:xfrm>
            <a:off x="502920" y="2083118"/>
            <a:ext cx="1897500" cy="977100"/>
          </a:xfrm>
          <a:prstGeom prst="roundRect">
            <a:avLst>
              <a:gd fmla="val 8421" name="adj"/>
            </a:avLst>
          </a:prstGeom>
          <a:solidFill>
            <a:srgbClr val="F0FBF4"/>
          </a:solidFill>
          <a:ln>
            <a:noFill/>
          </a:ln>
        </p:spPr>
        <p:txBody>
          <a:bodyPr anchorCtr="0" anchor="ctr" bIns="109725" lIns="73150" spcFirstLastPara="1" rIns="73150" wrap="square" tIns="109725">
            <a:noAutofit/>
          </a:bodyPr>
          <a:lstStyle/>
          <a:p>
            <a:pPr indent="0" lvl="0" marL="0" marR="0" rtl="0" algn="ctr">
              <a:lnSpc>
                <a:spcPct val="112000"/>
              </a:lnSpc>
              <a:spcBef>
                <a:spcPts val="0"/>
              </a:spcBef>
              <a:spcAft>
                <a:spcPts val="0"/>
              </a:spcAft>
              <a:buNone/>
            </a:pPr>
            <a:r>
              <a:rPr b="1" i="0" lang="en" sz="1900" u="none" cap="none" strike="noStrike">
                <a:solidFill>
                  <a:srgbClr val="38761D"/>
                </a:solidFill>
                <a:latin typeface="Lato"/>
                <a:ea typeface="Lato"/>
                <a:cs typeface="Lato"/>
                <a:sym typeface="Lato"/>
              </a:rPr>
              <a:t>MCB5</a:t>
            </a:r>
            <a:endParaRPr/>
          </a:p>
          <a:p>
            <a:pPr indent="0" lvl="0" marL="0" marR="0" rtl="0" algn="ctr">
              <a:lnSpc>
                <a:spcPct val="112000"/>
              </a:lnSpc>
              <a:spcBef>
                <a:spcPts val="300"/>
              </a:spcBef>
              <a:spcAft>
                <a:spcPts val="0"/>
              </a:spcAft>
              <a:buNone/>
            </a:pPr>
            <a:r>
              <a:rPr b="0" i="0" lang="en" sz="1100" u="none" cap="none" strike="noStrike">
                <a:solidFill>
                  <a:srgbClr val="38761D"/>
                </a:solidFill>
                <a:latin typeface="Lato"/>
                <a:ea typeface="Lato"/>
                <a:cs typeface="Lato"/>
                <a:sym typeface="Lato"/>
              </a:rPr>
              <a:t>✓ live in Supabase</a:t>
            </a:r>
            <a:endParaRPr/>
          </a:p>
        </p:txBody>
      </p:sp>
      <p:sp>
        <p:nvSpPr>
          <p:cNvPr id="647" name="Google Shape;647;p70"/>
          <p:cNvSpPr/>
          <p:nvPr/>
        </p:nvSpPr>
        <p:spPr>
          <a:xfrm>
            <a:off x="2583180" y="2083118"/>
            <a:ext cx="1897500" cy="977100"/>
          </a:xfrm>
          <a:prstGeom prst="roundRect">
            <a:avLst>
              <a:gd fmla="val 8421" name="adj"/>
            </a:avLst>
          </a:prstGeom>
          <a:solidFill>
            <a:srgbClr val="F0FBF4"/>
          </a:solidFill>
          <a:ln>
            <a:noFill/>
          </a:ln>
        </p:spPr>
        <p:txBody>
          <a:bodyPr anchorCtr="0" anchor="ctr" bIns="109725" lIns="73150" spcFirstLastPara="1" rIns="73150" wrap="square" tIns="109725">
            <a:noAutofit/>
          </a:bodyPr>
          <a:lstStyle/>
          <a:p>
            <a:pPr indent="0" lvl="0" marL="0" marR="0" rtl="0" algn="ctr">
              <a:lnSpc>
                <a:spcPct val="112000"/>
              </a:lnSpc>
              <a:spcBef>
                <a:spcPts val="0"/>
              </a:spcBef>
              <a:spcAft>
                <a:spcPts val="0"/>
              </a:spcAft>
              <a:buNone/>
            </a:pPr>
            <a:r>
              <a:rPr b="1" i="0" lang="en" sz="1900" u="none" cap="none" strike="noStrike">
                <a:solidFill>
                  <a:srgbClr val="38761D"/>
                </a:solidFill>
                <a:latin typeface="Lato"/>
                <a:ea typeface="Lato"/>
                <a:cs typeface="Lato"/>
                <a:sym typeface="Lato"/>
              </a:rPr>
              <a:t>MCB6</a:t>
            </a:r>
            <a:endParaRPr/>
          </a:p>
          <a:p>
            <a:pPr indent="0" lvl="0" marL="0" marR="0" rtl="0" algn="ctr">
              <a:lnSpc>
                <a:spcPct val="112000"/>
              </a:lnSpc>
              <a:spcBef>
                <a:spcPts val="300"/>
              </a:spcBef>
              <a:spcAft>
                <a:spcPts val="0"/>
              </a:spcAft>
              <a:buNone/>
            </a:pPr>
            <a:r>
              <a:rPr b="0" i="0" lang="en" sz="1100" u="none" cap="none" strike="noStrike">
                <a:solidFill>
                  <a:srgbClr val="38761D"/>
                </a:solidFill>
                <a:latin typeface="Lato"/>
                <a:ea typeface="Lato"/>
                <a:cs typeface="Lato"/>
                <a:sym typeface="Lato"/>
              </a:rPr>
              <a:t>✓ live in Supabase</a:t>
            </a:r>
            <a:endParaRPr/>
          </a:p>
        </p:txBody>
      </p:sp>
      <p:sp>
        <p:nvSpPr>
          <p:cNvPr id="648" name="Google Shape;648;p70"/>
          <p:cNvSpPr/>
          <p:nvPr/>
        </p:nvSpPr>
        <p:spPr>
          <a:xfrm>
            <a:off x="4663440" y="2083118"/>
            <a:ext cx="1897500" cy="977100"/>
          </a:xfrm>
          <a:prstGeom prst="roundRect">
            <a:avLst>
              <a:gd fmla="val 8421" name="adj"/>
            </a:avLst>
          </a:prstGeom>
          <a:solidFill>
            <a:srgbClr val="F0FBF4"/>
          </a:solidFill>
          <a:ln>
            <a:noFill/>
          </a:ln>
        </p:spPr>
        <p:txBody>
          <a:bodyPr anchorCtr="0" anchor="ctr" bIns="109725" lIns="73150" spcFirstLastPara="1" rIns="73150" wrap="square" tIns="109725">
            <a:noAutofit/>
          </a:bodyPr>
          <a:lstStyle/>
          <a:p>
            <a:pPr indent="0" lvl="0" marL="0" marR="0" rtl="0" algn="ctr">
              <a:lnSpc>
                <a:spcPct val="112000"/>
              </a:lnSpc>
              <a:spcBef>
                <a:spcPts val="0"/>
              </a:spcBef>
              <a:spcAft>
                <a:spcPts val="0"/>
              </a:spcAft>
              <a:buNone/>
            </a:pPr>
            <a:r>
              <a:rPr b="1" i="0" lang="en" sz="1900" u="none" cap="none" strike="noStrike">
                <a:solidFill>
                  <a:srgbClr val="38761D"/>
                </a:solidFill>
                <a:latin typeface="Lato"/>
                <a:ea typeface="Lato"/>
                <a:cs typeface="Lato"/>
                <a:sym typeface="Lato"/>
              </a:rPr>
              <a:t>MCB7</a:t>
            </a:r>
            <a:endParaRPr/>
          </a:p>
          <a:p>
            <a:pPr indent="0" lvl="0" marL="0" marR="0" rtl="0" algn="ctr">
              <a:lnSpc>
                <a:spcPct val="112000"/>
              </a:lnSpc>
              <a:spcBef>
                <a:spcPts val="300"/>
              </a:spcBef>
              <a:spcAft>
                <a:spcPts val="0"/>
              </a:spcAft>
              <a:buNone/>
            </a:pPr>
            <a:r>
              <a:rPr b="0" i="0" lang="en" sz="1100" u="none" cap="none" strike="noStrike">
                <a:solidFill>
                  <a:srgbClr val="38761D"/>
                </a:solidFill>
                <a:latin typeface="Lato"/>
                <a:ea typeface="Lato"/>
                <a:cs typeface="Lato"/>
                <a:sym typeface="Lato"/>
              </a:rPr>
              <a:t>✓ live in Supabase</a:t>
            </a:r>
            <a:endParaRPr/>
          </a:p>
        </p:txBody>
      </p:sp>
      <p:sp>
        <p:nvSpPr>
          <p:cNvPr id="649" name="Google Shape;649;p70"/>
          <p:cNvSpPr/>
          <p:nvPr/>
        </p:nvSpPr>
        <p:spPr>
          <a:xfrm>
            <a:off x="6743700" y="2083118"/>
            <a:ext cx="1897500" cy="977100"/>
          </a:xfrm>
          <a:prstGeom prst="roundRect">
            <a:avLst>
              <a:gd fmla="val 8421" name="adj"/>
            </a:avLst>
          </a:prstGeom>
          <a:solidFill>
            <a:srgbClr val="F0FBF4"/>
          </a:solidFill>
          <a:ln>
            <a:noFill/>
          </a:ln>
        </p:spPr>
        <p:txBody>
          <a:bodyPr anchorCtr="0" anchor="ctr" bIns="109725" lIns="73150" spcFirstLastPara="1" rIns="73150" wrap="square" tIns="109725">
            <a:noAutofit/>
          </a:bodyPr>
          <a:lstStyle/>
          <a:p>
            <a:pPr indent="0" lvl="0" marL="0" marR="0" rtl="0" algn="ctr">
              <a:lnSpc>
                <a:spcPct val="112000"/>
              </a:lnSpc>
              <a:spcBef>
                <a:spcPts val="0"/>
              </a:spcBef>
              <a:spcAft>
                <a:spcPts val="0"/>
              </a:spcAft>
              <a:buNone/>
            </a:pPr>
            <a:r>
              <a:rPr b="1" i="0" lang="en" sz="1900" u="none" cap="none" strike="noStrike">
                <a:solidFill>
                  <a:srgbClr val="38761D"/>
                </a:solidFill>
                <a:latin typeface="Lato"/>
                <a:ea typeface="Lato"/>
                <a:cs typeface="Lato"/>
                <a:sym typeface="Lato"/>
              </a:rPr>
              <a:t>MCB8</a:t>
            </a:r>
            <a:endParaRPr/>
          </a:p>
          <a:p>
            <a:pPr indent="0" lvl="0" marL="0" marR="0" rtl="0" algn="ctr">
              <a:lnSpc>
                <a:spcPct val="112000"/>
              </a:lnSpc>
              <a:spcBef>
                <a:spcPts val="300"/>
              </a:spcBef>
              <a:spcAft>
                <a:spcPts val="0"/>
              </a:spcAft>
              <a:buNone/>
            </a:pPr>
            <a:r>
              <a:rPr b="0" i="0" lang="en" sz="1100" u="none" cap="none" strike="noStrike">
                <a:solidFill>
                  <a:srgbClr val="38761D"/>
                </a:solidFill>
                <a:latin typeface="Lato"/>
                <a:ea typeface="Lato"/>
                <a:cs typeface="Lato"/>
                <a:sym typeface="Lato"/>
              </a:rPr>
              <a:t>✓ live in Supabase</a:t>
            </a:r>
            <a:endParaRPr/>
          </a:p>
        </p:txBody>
      </p:sp>
      <p:sp>
        <p:nvSpPr>
          <p:cNvPr id="650" name="Google Shape;650;p70"/>
          <p:cNvSpPr/>
          <p:nvPr/>
        </p:nvSpPr>
        <p:spPr>
          <a:xfrm>
            <a:off x="502920" y="3240405"/>
            <a:ext cx="1897500" cy="977100"/>
          </a:xfrm>
          <a:prstGeom prst="roundRect">
            <a:avLst>
              <a:gd fmla="val 8421" name="adj"/>
            </a:avLst>
          </a:prstGeom>
          <a:solidFill>
            <a:srgbClr val="FFF3F5"/>
          </a:solidFill>
          <a:ln>
            <a:noFill/>
          </a:ln>
        </p:spPr>
        <p:txBody>
          <a:bodyPr anchorCtr="0" anchor="ctr" bIns="109725" lIns="73150" spcFirstLastPara="1" rIns="73150" wrap="square" tIns="109725">
            <a:noAutofit/>
          </a:bodyPr>
          <a:lstStyle/>
          <a:p>
            <a:pPr indent="0" lvl="0" marL="0" marR="0" rtl="0" algn="ctr">
              <a:lnSpc>
                <a:spcPct val="112000"/>
              </a:lnSpc>
              <a:spcBef>
                <a:spcPts val="0"/>
              </a:spcBef>
              <a:spcAft>
                <a:spcPts val="0"/>
              </a:spcAft>
              <a:buNone/>
            </a:pPr>
            <a:r>
              <a:rPr b="1" i="0" lang="en" sz="1900" u="none" cap="none" strike="noStrike">
                <a:solidFill>
                  <a:srgbClr val="ED315D"/>
                </a:solidFill>
                <a:latin typeface="Lato"/>
                <a:ea typeface="Lato"/>
                <a:cs typeface="Lato"/>
                <a:sym typeface="Lato"/>
              </a:rPr>
              <a:t>MCB9</a:t>
            </a:r>
            <a:endParaRPr/>
          </a:p>
          <a:p>
            <a:pPr indent="0" lvl="0" marL="0" marR="0" rtl="0" algn="ctr">
              <a:lnSpc>
                <a:spcPct val="112000"/>
              </a:lnSpc>
              <a:spcBef>
                <a:spcPts val="300"/>
              </a:spcBef>
              <a:spcAft>
                <a:spcPts val="0"/>
              </a:spcAft>
              <a:buNone/>
            </a:pPr>
            <a:r>
              <a:rPr b="0" i="0" lang="en" sz="1100" u="none" cap="none" strike="noStrike">
                <a:solidFill>
                  <a:srgbClr val="ED315D"/>
                </a:solidFill>
                <a:latin typeface="Lato"/>
                <a:ea typeface="Lato"/>
                <a:cs typeface="Lato"/>
                <a:sym typeface="Lato"/>
              </a:rPr>
              <a:t>scanned PDFs · needs OCR</a:t>
            </a:r>
            <a:endParaRPr/>
          </a:p>
        </p:txBody>
      </p:sp>
      <p:sp>
        <p:nvSpPr>
          <p:cNvPr id="651" name="Google Shape;651;p70"/>
          <p:cNvSpPr/>
          <p:nvPr/>
        </p:nvSpPr>
        <p:spPr>
          <a:xfrm>
            <a:off x="2583180" y="3240405"/>
            <a:ext cx="1897500" cy="977100"/>
          </a:xfrm>
          <a:prstGeom prst="roundRect">
            <a:avLst>
              <a:gd fmla="val 8421" name="adj"/>
            </a:avLst>
          </a:prstGeom>
          <a:solidFill>
            <a:srgbClr val="F0FBF4"/>
          </a:solidFill>
          <a:ln>
            <a:noFill/>
          </a:ln>
        </p:spPr>
        <p:txBody>
          <a:bodyPr anchorCtr="0" anchor="ctr" bIns="109725" lIns="73150" spcFirstLastPara="1" rIns="73150" wrap="square" tIns="109725">
            <a:noAutofit/>
          </a:bodyPr>
          <a:lstStyle/>
          <a:p>
            <a:pPr indent="0" lvl="0" marL="0" marR="0" rtl="0" algn="ctr">
              <a:lnSpc>
                <a:spcPct val="112000"/>
              </a:lnSpc>
              <a:spcBef>
                <a:spcPts val="0"/>
              </a:spcBef>
              <a:spcAft>
                <a:spcPts val="0"/>
              </a:spcAft>
              <a:buNone/>
            </a:pPr>
            <a:r>
              <a:rPr b="1" i="0" lang="en" sz="1900" u="none" cap="none" strike="noStrike">
                <a:solidFill>
                  <a:srgbClr val="38761D"/>
                </a:solidFill>
                <a:latin typeface="Lato"/>
                <a:ea typeface="Lato"/>
                <a:cs typeface="Lato"/>
                <a:sym typeface="Lato"/>
              </a:rPr>
              <a:t>MCB10</a:t>
            </a:r>
            <a:endParaRPr/>
          </a:p>
          <a:p>
            <a:pPr indent="0" lvl="0" marL="0" marR="0" rtl="0" algn="ctr">
              <a:lnSpc>
                <a:spcPct val="112000"/>
              </a:lnSpc>
              <a:spcBef>
                <a:spcPts val="300"/>
              </a:spcBef>
              <a:spcAft>
                <a:spcPts val="0"/>
              </a:spcAft>
              <a:buNone/>
            </a:pPr>
            <a:r>
              <a:rPr b="0" i="0" lang="en" sz="1100" u="none" cap="none" strike="noStrike">
                <a:solidFill>
                  <a:srgbClr val="38761D"/>
                </a:solidFill>
                <a:latin typeface="Lato"/>
                <a:ea typeface="Lato"/>
                <a:cs typeface="Lato"/>
                <a:sym typeface="Lato"/>
              </a:rPr>
              <a:t>✓ live in Supabase</a:t>
            </a:r>
            <a:endParaRPr/>
          </a:p>
        </p:txBody>
      </p:sp>
      <p:sp>
        <p:nvSpPr>
          <p:cNvPr id="652" name="Google Shape;652;p70"/>
          <p:cNvSpPr/>
          <p:nvPr/>
        </p:nvSpPr>
        <p:spPr>
          <a:xfrm>
            <a:off x="4663440" y="3240405"/>
            <a:ext cx="1897500" cy="977100"/>
          </a:xfrm>
          <a:prstGeom prst="roundRect">
            <a:avLst>
              <a:gd fmla="val 8421" name="adj"/>
            </a:avLst>
          </a:prstGeom>
          <a:solidFill>
            <a:srgbClr val="F0FBF4"/>
          </a:solidFill>
          <a:ln>
            <a:noFill/>
          </a:ln>
        </p:spPr>
        <p:txBody>
          <a:bodyPr anchorCtr="0" anchor="ctr" bIns="109725" lIns="73150" spcFirstLastPara="1" rIns="73150" wrap="square" tIns="109725">
            <a:noAutofit/>
          </a:bodyPr>
          <a:lstStyle/>
          <a:p>
            <a:pPr indent="0" lvl="0" marL="0" marR="0" rtl="0" algn="ctr">
              <a:lnSpc>
                <a:spcPct val="112000"/>
              </a:lnSpc>
              <a:spcBef>
                <a:spcPts val="0"/>
              </a:spcBef>
              <a:spcAft>
                <a:spcPts val="0"/>
              </a:spcAft>
              <a:buNone/>
            </a:pPr>
            <a:r>
              <a:rPr b="1" i="0" lang="en" sz="1900" u="none" cap="none" strike="noStrike">
                <a:solidFill>
                  <a:srgbClr val="38761D"/>
                </a:solidFill>
                <a:latin typeface="Lato"/>
                <a:ea typeface="Lato"/>
                <a:cs typeface="Lato"/>
                <a:sym typeface="Lato"/>
              </a:rPr>
              <a:t>MCB11</a:t>
            </a:r>
            <a:endParaRPr/>
          </a:p>
          <a:p>
            <a:pPr indent="0" lvl="0" marL="0" marR="0" rtl="0" algn="ctr">
              <a:lnSpc>
                <a:spcPct val="112000"/>
              </a:lnSpc>
              <a:spcBef>
                <a:spcPts val="300"/>
              </a:spcBef>
              <a:spcAft>
                <a:spcPts val="0"/>
              </a:spcAft>
              <a:buNone/>
            </a:pPr>
            <a:r>
              <a:rPr b="0" i="0" lang="en" sz="1100" u="none" cap="none" strike="noStrike">
                <a:solidFill>
                  <a:srgbClr val="38761D"/>
                </a:solidFill>
                <a:latin typeface="Lato"/>
                <a:ea typeface="Lato"/>
                <a:cs typeface="Lato"/>
                <a:sym typeface="Lato"/>
              </a:rPr>
              <a:t>✓ live in Supabase</a:t>
            </a:r>
            <a:endParaRPr/>
          </a:p>
        </p:txBody>
      </p:sp>
      <p:sp>
        <p:nvSpPr>
          <p:cNvPr id="653" name="Google Shape;653;p70"/>
          <p:cNvSpPr/>
          <p:nvPr/>
        </p:nvSpPr>
        <p:spPr>
          <a:xfrm>
            <a:off x="6743700" y="3240405"/>
            <a:ext cx="1897500" cy="977100"/>
          </a:xfrm>
          <a:prstGeom prst="roundRect">
            <a:avLst>
              <a:gd fmla="val 8421" name="adj"/>
            </a:avLst>
          </a:prstGeom>
          <a:solidFill>
            <a:srgbClr val="F0FBF4"/>
          </a:solidFill>
          <a:ln>
            <a:noFill/>
          </a:ln>
        </p:spPr>
        <p:txBody>
          <a:bodyPr anchorCtr="0" anchor="ctr" bIns="109725" lIns="73150" spcFirstLastPara="1" rIns="73150" wrap="square" tIns="109725">
            <a:noAutofit/>
          </a:bodyPr>
          <a:lstStyle/>
          <a:p>
            <a:pPr indent="0" lvl="0" marL="0" marR="0" rtl="0" algn="ctr">
              <a:lnSpc>
                <a:spcPct val="112000"/>
              </a:lnSpc>
              <a:spcBef>
                <a:spcPts val="0"/>
              </a:spcBef>
              <a:spcAft>
                <a:spcPts val="0"/>
              </a:spcAft>
              <a:buNone/>
            </a:pPr>
            <a:r>
              <a:rPr b="1" i="0" lang="en" sz="1900" u="none" cap="none" strike="noStrike">
                <a:solidFill>
                  <a:srgbClr val="38761D"/>
                </a:solidFill>
                <a:latin typeface="Lato"/>
                <a:ea typeface="Lato"/>
                <a:cs typeface="Lato"/>
                <a:sym typeface="Lato"/>
              </a:rPr>
              <a:t>MCB12</a:t>
            </a:r>
            <a:endParaRPr/>
          </a:p>
          <a:p>
            <a:pPr indent="0" lvl="0" marL="0" marR="0" rtl="0" algn="ctr">
              <a:lnSpc>
                <a:spcPct val="112000"/>
              </a:lnSpc>
              <a:spcBef>
                <a:spcPts val="300"/>
              </a:spcBef>
              <a:spcAft>
                <a:spcPts val="0"/>
              </a:spcAft>
              <a:buNone/>
            </a:pPr>
            <a:r>
              <a:rPr b="0" i="0" lang="en" sz="1100" u="none" cap="none" strike="noStrike">
                <a:solidFill>
                  <a:srgbClr val="38761D"/>
                </a:solidFill>
                <a:latin typeface="Lato"/>
                <a:ea typeface="Lato"/>
                <a:cs typeface="Lato"/>
                <a:sym typeface="Lato"/>
              </a:rPr>
              <a:t>✓ live in Supabase</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57" name="Shape 657"/>
        <p:cNvGrpSpPr/>
        <p:nvPr/>
      </p:nvGrpSpPr>
      <p:grpSpPr>
        <a:xfrm>
          <a:off x="0" y="0"/>
          <a:ext cx="0" cy="0"/>
          <a:chOff x="0" y="0"/>
          <a:chExt cx="0" cy="0"/>
        </a:xfrm>
      </p:grpSpPr>
      <p:sp>
        <p:nvSpPr>
          <p:cNvPr id="658" name="Google Shape;658;p71"/>
          <p:cNvSpPr txBox="1"/>
          <p:nvPr/>
        </p:nvSpPr>
        <p:spPr>
          <a:xfrm>
            <a:off x="502920" y="233172"/>
            <a:ext cx="8138100" cy="354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i="0" lang="en" sz="2300" u="none" cap="none" strike="noStrike">
                <a:solidFill>
                  <a:srgbClr val="212121"/>
                </a:solidFill>
                <a:latin typeface="Lato"/>
                <a:ea typeface="Lato"/>
                <a:cs typeface="Lato"/>
                <a:sym typeface="Lato"/>
              </a:rPr>
              <a:t>The arc runs from one board toward all 59</a:t>
            </a:r>
            <a:endParaRPr/>
          </a:p>
        </p:txBody>
      </p:sp>
      <p:sp>
        <p:nvSpPr>
          <p:cNvPr id="659" name="Google Shape;659;p71"/>
          <p:cNvSpPr/>
          <p:nvPr/>
        </p:nvSpPr>
        <p:spPr>
          <a:xfrm>
            <a:off x="747064" y="3690975"/>
            <a:ext cx="7650000" cy="17100"/>
          </a:xfrm>
          <a:prstGeom prst="roundRect">
            <a:avLst>
              <a:gd fmla="val 40000" name="adj"/>
            </a:avLst>
          </a:prstGeom>
          <a:solidFill>
            <a:srgbClr val="BFC7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 name="Google Shape;660;p71"/>
          <p:cNvSpPr txBox="1"/>
          <p:nvPr/>
        </p:nvSpPr>
        <p:spPr>
          <a:xfrm>
            <a:off x="685800" y="1011555"/>
            <a:ext cx="2743200" cy="231000"/>
          </a:xfrm>
          <a:prstGeom prst="rect">
            <a:avLst/>
          </a:prstGeom>
          <a:noFill/>
          <a:ln>
            <a:noFill/>
          </a:ln>
        </p:spPr>
        <p:txBody>
          <a:bodyPr anchorCtr="0" anchor="t" bIns="0" lIns="0" spcFirstLastPara="1" rIns="0" wrap="square" tIns="0">
            <a:spAutoFit/>
          </a:bodyPr>
          <a:lstStyle/>
          <a:p>
            <a:pPr indent="0" lvl="0" marL="0" marR="0" rtl="0" algn="l">
              <a:lnSpc>
                <a:spcPct val="112000"/>
              </a:lnSpc>
              <a:spcBef>
                <a:spcPts val="0"/>
              </a:spcBef>
              <a:spcAft>
                <a:spcPts val="0"/>
              </a:spcAft>
              <a:buNone/>
            </a:pPr>
            <a:r>
              <a:rPr b="0" i="0" lang="en" sz="1500" u="none" cap="none" strike="noStrike">
                <a:solidFill>
                  <a:srgbClr val="757575"/>
                </a:solidFill>
                <a:latin typeface="Lato"/>
                <a:ea typeface="Lato"/>
                <a:cs typeface="Lato"/>
                <a:sym typeface="Lato"/>
              </a:rPr>
              <a:t>boa</a:t>
            </a:r>
            <a:r>
              <a:rPr b="0" i="0" lang="en" sz="1500" u="none" cap="none" strike="noStrike">
                <a:solidFill>
                  <a:srgbClr val="757575"/>
                </a:solidFill>
                <a:latin typeface="Lato"/>
                <a:ea typeface="Lato"/>
                <a:cs typeface="Lato"/>
                <a:sym typeface="Lato"/>
              </a:rPr>
              <a:t>r</a:t>
            </a:r>
            <a:r>
              <a:rPr b="0" i="0" lang="en" sz="1500" u="none" cap="none" strike="noStrike">
                <a:solidFill>
                  <a:srgbClr val="757575"/>
                </a:solidFill>
                <a:latin typeface="Lato"/>
                <a:ea typeface="Lato"/>
                <a:cs typeface="Lato"/>
                <a:sym typeface="Lato"/>
              </a:rPr>
              <a:t>ds in the corpus</a:t>
            </a:r>
            <a:endParaRPr/>
          </a:p>
        </p:txBody>
      </p:sp>
      <p:sp>
        <p:nvSpPr>
          <p:cNvPr id="661" name="Google Shape;661;p71"/>
          <p:cNvSpPr/>
          <p:nvPr/>
        </p:nvSpPr>
        <p:spPr>
          <a:xfrm>
            <a:off x="1235354" y="3283610"/>
            <a:ext cx="976500" cy="407400"/>
          </a:xfrm>
          <a:prstGeom prst="roundRect">
            <a:avLst>
              <a:gd fmla="val 15151" name="adj"/>
            </a:avLst>
          </a:prstGeom>
          <a:solidFill>
            <a:srgbClr val="003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2" name="Google Shape;662;p71"/>
          <p:cNvSpPr txBox="1"/>
          <p:nvPr/>
        </p:nvSpPr>
        <p:spPr>
          <a:xfrm>
            <a:off x="869594" y="2906420"/>
            <a:ext cx="1708200" cy="446400"/>
          </a:xfrm>
          <a:prstGeom prst="rect">
            <a:avLst/>
          </a:prstGeom>
          <a:noFill/>
          <a:ln>
            <a:noFill/>
          </a:ln>
        </p:spPr>
        <p:txBody>
          <a:bodyPr anchorCtr="0" anchor="b" bIns="0" lIns="0" spcFirstLastPara="1" rIns="0" wrap="square" tIns="0">
            <a:spAutoFit/>
          </a:bodyPr>
          <a:lstStyle/>
          <a:p>
            <a:pPr indent="0" lvl="0" marL="0" marR="0" rtl="0" algn="ctr">
              <a:lnSpc>
                <a:spcPct val="112000"/>
              </a:lnSpc>
              <a:spcBef>
                <a:spcPts val="0"/>
              </a:spcBef>
              <a:spcAft>
                <a:spcPts val="0"/>
              </a:spcAft>
              <a:buNone/>
            </a:pPr>
            <a:r>
              <a:rPr b="1" i="0" lang="en" sz="2900" u="none" cap="none" strike="noStrike">
                <a:solidFill>
                  <a:srgbClr val="003585"/>
                </a:solidFill>
                <a:latin typeface="Lato"/>
                <a:ea typeface="Lato"/>
                <a:cs typeface="Lato"/>
                <a:sym typeface="Lato"/>
              </a:rPr>
              <a:t>1</a:t>
            </a:r>
            <a:endParaRPr/>
          </a:p>
        </p:txBody>
      </p:sp>
      <p:sp>
        <p:nvSpPr>
          <p:cNvPr id="663" name="Google Shape;663;p71"/>
          <p:cNvSpPr txBox="1"/>
          <p:nvPr/>
        </p:nvSpPr>
        <p:spPr>
          <a:xfrm>
            <a:off x="580644" y="3773271"/>
            <a:ext cx="2286000" cy="261600"/>
          </a:xfrm>
          <a:prstGeom prst="rect">
            <a:avLst/>
          </a:prstGeom>
          <a:noFill/>
          <a:ln>
            <a:noFill/>
          </a:ln>
        </p:spPr>
        <p:txBody>
          <a:bodyPr anchorCtr="0" anchor="t" bIns="0" lIns="0" spcFirstLastPara="1" rIns="0" wrap="square" tIns="0">
            <a:spAutoFit/>
          </a:bodyPr>
          <a:lstStyle/>
          <a:p>
            <a:pPr indent="0" lvl="0" marL="0" marR="0" rtl="0" algn="ctr">
              <a:lnSpc>
                <a:spcPct val="112000"/>
              </a:lnSpc>
              <a:spcBef>
                <a:spcPts val="0"/>
              </a:spcBef>
              <a:spcAft>
                <a:spcPts val="0"/>
              </a:spcAft>
              <a:buNone/>
            </a:pPr>
            <a:r>
              <a:rPr b="1" i="0" lang="en" sz="1700" u="none" cap="none" strike="noStrike">
                <a:solidFill>
                  <a:srgbClr val="212121"/>
                </a:solidFill>
                <a:latin typeface="Lato"/>
                <a:ea typeface="Lato"/>
                <a:cs typeface="Lato"/>
                <a:sym typeface="Lato"/>
              </a:rPr>
              <a:t>March 2026</a:t>
            </a:r>
            <a:endParaRPr/>
          </a:p>
        </p:txBody>
      </p:sp>
      <p:sp>
        <p:nvSpPr>
          <p:cNvPr id="664" name="Google Shape;664;p71"/>
          <p:cNvSpPr txBox="1"/>
          <p:nvPr/>
        </p:nvSpPr>
        <p:spPr>
          <a:xfrm>
            <a:off x="580644" y="4006443"/>
            <a:ext cx="2286000" cy="215400"/>
          </a:xfrm>
          <a:prstGeom prst="rect">
            <a:avLst/>
          </a:prstGeom>
          <a:noFill/>
          <a:ln>
            <a:noFill/>
          </a:ln>
        </p:spPr>
        <p:txBody>
          <a:bodyPr anchorCtr="0" anchor="t" bIns="0" lIns="0" spcFirstLastPara="1" rIns="0" wrap="square" tIns="0">
            <a:spAutoFit/>
          </a:bodyPr>
          <a:lstStyle/>
          <a:p>
            <a:pPr indent="0" lvl="0" marL="0" marR="0" rtl="0" algn="ctr">
              <a:lnSpc>
                <a:spcPct val="112000"/>
              </a:lnSpc>
              <a:spcBef>
                <a:spcPts val="0"/>
              </a:spcBef>
              <a:spcAft>
                <a:spcPts val="0"/>
              </a:spcAft>
              <a:buNone/>
            </a:pPr>
            <a:r>
              <a:rPr b="0" i="0" lang="en" sz="1400" u="none" cap="none" strike="noStrike">
                <a:solidFill>
                  <a:srgbClr val="757575"/>
                </a:solidFill>
                <a:latin typeface="Lato"/>
                <a:ea typeface="Lato"/>
                <a:cs typeface="Lato"/>
                <a:sym typeface="Lato"/>
              </a:rPr>
              <a:t>6,511 resolutions</a:t>
            </a:r>
            <a:endParaRPr/>
          </a:p>
        </p:txBody>
      </p:sp>
      <p:sp>
        <p:nvSpPr>
          <p:cNvPr id="665" name="Google Shape;665;p71"/>
          <p:cNvSpPr/>
          <p:nvPr/>
        </p:nvSpPr>
        <p:spPr>
          <a:xfrm>
            <a:off x="3188512" y="2536774"/>
            <a:ext cx="976500" cy="1154400"/>
          </a:xfrm>
          <a:prstGeom prst="roundRect">
            <a:avLst>
              <a:gd fmla="val 8426" name="adj"/>
            </a:avLst>
          </a:prstGeom>
          <a:solidFill>
            <a:srgbClr val="4285F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6" name="Google Shape;666;p71"/>
          <p:cNvSpPr txBox="1"/>
          <p:nvPr/>
        </p:nvSpPr>
        <p:spPr>
          <a:xfrm>
            <a:off x="2822752" y="2159584"/>
            <a:ext cx="1708200" cy="446400"/>
          </a:xfrm>
          <a:prstGeom prst="rect">
            <a:avLst/>
          </a:prstGeom>
          <a:noFill/>
          <a:ln>
            <a:noFill/>
          </a:ln>
        </p:spPr>
        <p:txBody>
          <a:bodyPr anchorCtr="0" anchor="b" bIns="0" lIns="0" spcFirstLastPara="1" rIns="0" wrap="square" tIns="0">
            <a:spAutoFit/>
          </a:bodyPr>
          <a:lstStyle/>
          <a:p>
            <a:pPr indent="0" lvl="0" marL="0" marR="0" rtl="0" algn="ctr">
              <a:lnSpc>
                <a:spcPct val="112000"/>
              </a:lnSpc>
              <a:spcBef>
                <a:spcPts val="0"/>
              </a:spcBef>
              <a:spcAft>
                <a:spcPts val="0"/>
              </a:spcAft>
              <a:buNone/>
            </a:pPr>
            <a:r>
              <a:rPr b="1" i="0" lang="en" sz="2900" u="none" cap="none" strike="noStrike">
                <a:solidFill>
                  <a:srgbClr val="4285F4"/>
                </a:solidFill>
                <a:latin typeface="Lato"/>
                <a:ea typeface="Lato"/>
                <a:cs typeface="Lato"/>
                <a:sym typeface="Lato"/>
              </a:rPr>
              <a:t>11</a:t>
            </a:r>
            <a:endParaRPr/>
          </a:p>
        </p:txBody>
      </p:sp>
      <p:sp>
        <p:nvSpPr>
          <p:cNvPr id="667" name="Google Shape;667;p71"/>
          <p:cNvSpPr txBox="1"/>
          <p:nvPr/>
        </p:nvSpPr>
        <p:spPr>
          <a:xfrm>
            <a:off x="2533802" y="3773271"/>
            <a:ext cx="2286000" cy="261600"/>
          </a:xfrm>
          <a:prstGeom prst="rect">
            <a:avLst/>
          </a:prstGeom>
          <a:noFill/>
          <a:ln>
            <a:noFill/>
          </a:ln>
        </p:spPr>
        <p:txBody>
          <a:bodyPr anchorCtr="0" anchor="t" bIns="0" lIns="0" spcFirstLastPara="1" rIns="0" wrap="square" tIns="0">
            <a:spAutoFit/>
          </a:bodyPr>
          <a:lstStyle/>
          <a:p>
            <a:pPr indent="0" lvl="0" marL="0" marR="0" rtl="0" algn="ctr">
              <a:lnSpc>
                <a:spcPct val="112000"/>
              </a:lnSpc>
              <a:spcBef>
                <a:spcPts val="0"/>
              </a:spcBef>
              <a:spcAft>
                <a:spcPts val="0"/>
              </a:spcAft>
              <a:buNone/>
            </a:pPr>
            <a:r>
              <a:rPr b="1" i="0" lang="en" sz="1700" u="none" cap="none" strike="noStrike">
                <a:solidFill>
                  <a:srgbClr val="212121"/>
                </a:solidFill>
                <a:latin typeface="Lato"/>
                <a:ea typeface="Lato"/>
                <a:cs typeface="Lato"/>
                <a:sym typeface="Lato"/>
              </a:rPr>
              <a:t>July 2026</a:t>
            </a:r>
            <a:endParaRPr/>
          </a:p>
        </p:txBody>
      </p:sp>
      <p:sp>
        <p:nvSpPr>
          <p:cNvPr id="668" name="Google Shape;668;p71"/>
          <p:cNvSpPr txBox="1"/>
          <p:nvPr/>
        </p:nvSpPr>
        <p:spPr>
          <a:xfrm>
            <a:off x="2533802" y="4006443"/>
            <a:ext cx="2286000" cy="215400"/>
          </a:xfrm>
          <a:prstGeom prst="rect">
            <a:avLst/>
          </a:prstGeom>
          <a:noFill/>
          <a:ln>
            <a:noFill/>
          </a:ln>
        </p:spPr>
        <p:txBody>
          <a:bodyPr anchorCtr="0" anchor="t" bIns="0" lIns="0" spcFirstLastPara="1" rIns="0" wrap="square" tIns="0">
            <a:spAutoFit/>
          </a:bodyPr>
          <a:lstStyle/>
          <a:p>
            <a:pPr indent="0" lvl="0" marL="0" marR="0" rtl="0" algn="ctr">
              <a:lnSpc>
                <a:spcPct val="112000"/>
              </a:lnSpc>
              <a:spcBef>
                <a:spcPts val="0"/>
              </a:spcBef>
              <a:spcAft>
                <a:spcPts val="0"/>
              </a:spcAft>
              <a:buNone/>
            </a:pPr>
            <a:r>
              <a:rPr b="0" i="0" lang="en" sz="1400" u="none" cap="none" strike="noStrike">
                <a:solidFill>
                  <a:srgbClr val="757575"/>
                </a:solidFill>
                <a:latin typeface="Lato"/>
                <a:ea typeface="Lato"/>
                <a:cs typeface="Lato"/>
                <a:sym typeface="Lato"/>
              </a:rPr>
              <a:t>34,096 resolutions</a:t>
            </a:r>
            <a:endParaRPr/>
          </a:p>
        </p:txBody>
      </p:sp>
      <p:sp>
        <p:nvSpPr>
          <p:cNvPr id="669" name="Google Shape;669;p71"/>
          <p:cNvSpPr/>
          <p:nvPr/>
        </p:nvSpPr>
        <p:spPr>
          <a:xfrm>
            <a:off x="5141671" y="2400986"/>
            <a:ext cx="976500" cy="1290000"/>
          </a:xfrm>
          <a:prstGeom prst="roundRect">
            <a:avLst>
              <a:gd fmla="val 8426" name="adj"/>
            </a:avLst>
          </a:prstGeom>
          <a:noFill/>
          <a:ln cap="flat" cmpd="sng" w="31750">
            <a:solidFill>
              <a:srgbClr val="4285F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0" name="Google Shape;670;p71"/>
          <p:cNvSpPr txBox="1"/>
          <p:nvPr/>
        </p:nvSpPr>
        <p:spPr>
          <a:xfrm>
            <a:off x="4775911" y="2023796"/>
            <a:ext cx="1708200" cy="446400"/>
          </a:xfrm>
          <a:prstGeom prst="rect">
            <a:avLst/>
          </a:prstGeom>
          <a:noFill/>
          <a:ln>
            <a:noFill/>
          </a:ln>
        </p:spPr>
        <p:txBody>
          <a:bodyPr anchorCtr="0" anchor="b" bIns="0" lIns="0" spcFirstLastPara="1" rIns="0" wrap="square" tIns="0">
            <a:spAutoFit/>
          </a:bodyPr>
          <a:lstStyle/>
          <a:p>
            <a:pPr indent="0" lvl="0" marL="0" marR="0" rtl="0" algn="ctr">
              <a:lnSpc>
                <a:spcPct val="112000"/>
              </a:lnSpc>
              <a:spcBef>
                <a:spcPts val="0"/>
              </a:spcBef>
              <a:spcAft>
                <a:spcPts val="0"/>
              </a:spcAft>
              <a:buNone/>
            </a:pPr>
            <a:r>
              <a:rPr b="1" i="0" lang="en" sz="2900" u="none" cap="none" strike="noStrike">
                <a:solidFill>
                  <a:srgbClr val="4285F4"/>
                </a:solidFill>
                <a:latin typeface="Lato"/>
                <a:ea typeface="Lato"/>
                <a:cs typeface="Lato"/>
                <a:sym typeface="Lato"/>
              </a:rPr>
              <a:t>12</a:t>
            </a:r>
            <a:endParaRPr/>
          </a:p>
        </p:txBody>
      </p:sp>
      <p:sp>
        <p:nvSpPr>
          <p:cNvPr id="671" name="Google Shape;671;p71"/>
          <p:cNvSpPr txBox="1"/>
          <p:nvPr/>
        </p:nvSpPr>
        <p:spPr>
          <a:xfrm>
            <a:off x="4486960" y="3773271"/>
            <a:ext cx="2286000" cy="261600"/>
          </a:xfrm>
          <a:prstGeom prst="rect">
            <a:avLst/>
          </a:prstGeom>
          <a:noFill/>
          <a:ln>
            <a:noFill/>
          </a:ln>
        </p:spPr>
        <p:txBody>
          <a:bodyPr anchorCtr="0" anchor="t" bIns="0" lIns="0" spcFirstLastPara="1" rIns="0" wrap="square" tIns="0">
            <a:spAutoFit/>
          </a:bodyPr>
          <a:lstStyle/>
          <a:p>
            <a:pPr indent="0" lvl="0" marL="0" marR="0" rtl="0" algn="ctr">
              <a:lnSpc>
                <a:spcPct val="112000"/>
              </a:lnSpc>
              <a:spcBef>
                <a:spcPts val="0"/>
              </a:spcBef>
              <a:spcAft>
                <a:spcPts val="0"/>
              </a:spcAft>
              <a:buNone/>
            </a:pPr>
            <a:r>
              <a:rPr b="1" i="0" lang="en" sz="1700" u="none" cap="none" strike="noStrike">
                <a:solidFill>
                  <a:srgbClr val="212121"/>
                </a:solidFill>
                <a:latin typeface="Lato"/>
                <a:ea typeface="Lato"/>
                <a:cs typeface="Lato"/>
                <a:sym typeface="Lato"/>
              </a:rPr>
              <a:t>next</a:t>
            </a:r>
            <a:endParaRPr/>
          </a:p>
        </p:txBody>
      </p:sp>
      <p:sp>
        <p:nvSpPr>
          <p:cNvPr id="672" name="Google Shape;672;p71"/>
          <p:cNvSpPr txBox="1"/>
          <p:nvPr/>
        </p:nvSpPr>
        <p:spPr>
          <a:xfrm>
            <a:off x="4486960" y="4006443"/>
            <a:ext cx="2286000" cy="215400"/>
          </a:xfrm>
          <a:prstGeom prst="rect">
            <a:avLst/>
          </a:prstGeom>
          <a:noFill/>
          <a:ln>
            <a:noFill/>
          </a:ln>
        </p:spPr>
        <p:txBody>
          <a:bodyPr anchorCtr="0" anchor="t" bIns="0" lIns="0" spcFirstLastPara="1" rIns="0" wrap="square" tIns="0">
            <a:spAutoFit/>
          </a:bodyPr>
          <a:lstStyle/>
          <a:p>
            <a:pPr indent="0" lvl="0" marL="0" marR="0" rtl="0" algn="ctr">
              <a:lnSpc>
                <a:spcPct val="112000"/>
              </a:lnSpc>
              <a:spcBef>
                <a:spcPts val="0"/>
              </a:spcBef>
              <a:spcAft>
                <a:spcPts val="0"/>
              </a:spcAft>
              <a:buNone/>
            </a:pPr>
            <a:r>
              <a:rPr b="0" i="0" lang="en" sz="1400" u="none" cap="none" strike="noStrike">
                <a:solidFill>
                  <a:srgbClr val="757575"/>
                </a:solidFill>
                <a:latin typeface="Lato"/>
                <a:ea typeface="Lato"/>
                <a:cs typeface="Lato"/>
                <a:sym typeface="Lato"/>
              </a:rPr>
              <a:t>MCB9 joins via OCR</a:t>
            </a:r>
            <a:endParaRPr/>
          </a:p>
        </p:txBody>
      </p:sp>
      <p:sp>
        <p:nvSpPr>
          <p:cNvPr id="673" name="Google Shape;673;p71"/>
          <p:cNvSpPr/>
          <p:nvPr/>
        </p:nvSpPr>
        <p:spPr>
          <a:xfrm>
            <a:off x="7094829" y="1450467"/>
            <a:ext cx="976500" cy="2240700"/>
          </a:xfrm>
          <a:prstGeom prst="roundRect">
            <a:avLst>
              <a:gd fmla="val 8426" name="adj"/>
            </a:avLst>
          </a:prstGeom>
          <a:noFill/>
          <a:ln cap="flat" cmpd="sng" w="31750">
            <a:solidFill>
              <a:srgbClr val="ED315D"/>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4" name="Google Shape;674;p71"/>
          <p:cNvSpPr txBox="1"/>
          <p:nvPr/>
        </p:nvSpPr>
        <p:spPr>
          <a:xfrm>
            <a:off x="6729069" y="1073277"/>
            <a:ext cx="1708200" cy="446400"/>
          </a:xfrm>
          <a:prstGeom prst="rect">
            <a:avLst/>
          </a:prstGeom>
          <a:noFill/>
          <a:ln>
            <a:noFill/>
          </a:ln>
        </p:spPr>
        <p:txBody>
          <a:bodyPr anchorCtr="0" anchor="b" bIns="0" lIns="0" spcFirstLastPara="1" rIns="0" wrap="square" tIns="0">
            <a:spAutoFit/>
          </a:bodyPr>
          <a:lstStyle/>
          <a:p>
            <a:pPr indent="0" lvl="0" marL="0" marR="0" rtl="0" algn="ctr">
              <a:lnSpc>
                <a:spcPct val="112000"/>
              </a:lnSpc>
              <a:spcBef>
                <a:spcPts val="0"/>
              </a:spcBef>
              <a:spcAft>
                <a:spcPts val="0"/>
              </a:spcAft>
              <a:buNone/>
            </a:pPr>
            <a:r>
              <a:rPr b="1" i="0" lang="en" sz="2900" u="none" cap="none" strike="noStrike">
                <a:solidFill>
                  <a:srgbClr val="ED315D"/>
                </a:solidFill>
                <a:latin typeface="Lato"/>
                <a:ea typeface="Lato"/>
                <a:cs typeface="Lato"/>
                <a:sym typeface="Lato"/>
              </a:rPr>
              <a:t>59</a:t>
            </a:r>
            <a:endParaRPr/>
          </a:p>
        </p:txBody>
      </p:sp>
      <p:sp>
        <p:nvSpPr>
          <p:cNvPr id="675" name="Google Shape;675;p71"/>
          <p:cNvSpPr txBox="1"/>
          <p:nvPr/>
        </p:nvSpPr>
        <p:spPr>
          <a:xfrm>
            <a:off x="6440119" y="3773271"/>
            <a:ext cx="2286000" cy="261600"/>
          </a:xfrm>
          <a:prstGeom prst="rect">
            <a:avLst/>
          </a:prstGeom>
          <a:noFill/>
          <a:ln>
            <a:noFill/>
          </a:ln>
        </p:spPr>
        <p:txBody>
          <a:bodyPr anchorCtr="0" anchor="t" bIns="0" lIns="0" spcFirstLastPara="1" rIns="0" wrap="square" tIns="0">
            <a:spAutoFit/>
          </a:bodyPr>
          <a:lstStyle/>
          <a:p>
            <a:pPr indent="0" lvl="0" marL="0" marR="0" rtl="0" algn="ctr">
              <a:lnSpc>
                <a:spcPct val="112000"/>
              </a:lnSpc>
              <a:spcBef>
                <a:spcPts val="0"/>
              </a:spcBef>
              <a:spcAft>
                <a:spcPts val="0"/>
              </a:spcAft>
              <a:buNone/>
            </a:pPr>
            <a:r>
              <a:rPr b="1" i="0" lang="en" sz="1700" u="none" cap="none" strike="noStrike">
                <a:solidFill>
                  <a:srgbClr val="212121"/>
                </a:solidFill>
                <a:latin typeface="Lato"/>
                <a:ea typeface="Lato"/>
                <a:cs typeface="Lato"/>
                <a:sym typeface="Lato"/>
              </a:rPr>
              <a:t>then</a:t>
            </a:r>
            <a:endParaRPr/>
          </a:p>
        </p:txBody>
      </p:sp>
      <p:sp>
        <p:nvSpPr>
          <p:cNvPr id="676" name="Google Shape;676;p71"/>
          <p:cNvSpPr txBox="1"/>
          <p:nvPr/>
        </p:nvSpPr>
        <p:spPr>
          <a:xfrm>
            <a:off x="6440119" y="4006443"/>
            <a:ext cx="2286000" cy="215400"/>
          </a:xfrm>
          <a:prstGeom prst="rect">
            <a:avLst/>
          </a:prstGeom>
          <a:noFill/>
          <a:ln>
            <a:noFill/>
          </a:ln>
        </p:spPr>
        <p:txBody>
          <a:bodyPr anchorCtr="0" anchor="t" bIns="0" lIns="0" spcFirstLastPara="1" rIns="0" wrap="square" tIns="0">
            <a:spAutoFit/>
          </a:bodyPr>
          <a:lstStyle/>
          <a:p>
            <a:pPr indent="0" lvl="0" marL="0" marR="0" rtl="0" algn="ctr">
              <a:lnSpc>
                <a:spcPct val="112000"/>
              </a:lnSpc>
              <a:spcBef>
                <a:spcPts val="0"/>
              </a:spcBef>
              <a:spcAft>
                <a:spcPts val="0"/>
              </a:spcAft>
              <a:buNone/>
            </a:pPr>
            <a:r>
              <a:rPr b="0" i="0" lang="en" sz="1400" u="none" cap="none" strike="noStrike">
                <a:solidFill>
                  <a:srgbClr val="757575"/>
                </a:solidFill>
                <a:latin typeface="Lato"/>
                <a:ea typeface="Lato"/>
                <a:cs typeface="Lato"/>
                <a:sym typeface="Lato"/>
              </a:rPr>
              <a:t>every borough, citywide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pic>
        <p:nvPicPr>
          <p:cNvPr id="132" name="Google Shape;132;p29"/>
          <p:cNvPicPr preferRelativeResize="0"/>
          <p:nvPr/>
        </p:nvPicPr>
        <p:blipFill>
          <a:blip r:embed="rId3">
            <a:alphaModFix/>
          </a:blip>
          <a:stretch>
            <a:fillRect/>
          </a:stretch>
        </p:blipFill>
        <p:spPr>
          <a:xfrm>
            <a:off x="0" y="-10875"/>
            <a:ext cx="9144000" cy="5530859"/>
          </a:xfrm>
          <a:prstGeom prst="rect">
            <a:avLst/>
          </a:prstGeom>
          <a:noFill/>
          <a:ln>
            <a:noFill/>
          </a:ln>
        </p:spPr>
      </p:pic>
      <p:sp>
        <p:nvSpPr>
          <p:cNvPr id="133" name="Google Shape;133;p29"/>
          <p:cNvSpPr/>
          <p:nvPr/>
        </p:nvSpPr>
        <p:spPr>
          <a:xfrm>
            <a:off x="0" y="0"/>
            <a:ext cx="9144000" cy="55308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4" name="Google Shape;134;p29"/>
          <p:cNvPicPr preferRelativeResize="0"/>
          <p:nvPr/>
        </p:nvPicPr>
        <p:blipFill>
          <a:blip r:embed="rId4">
            <a:alphaModFix/>
          </a:blip>
          <a:stretch>
            <a:fillRect/>
          </a:stretch>
        </p:blipFill>
        <p:spPr>
          <a:xfrm>
            <a:off x="2779225" y="580349"/>
            <a:ext cx="3585551" cy="3122775"/>
          </a:xfrm>
          <a:prstGeom prst="rect">
            <a:avLst/>
          </a:prstGeom>
          <a:noFill/>
          <a:ln>
            <a:noFill/>
          </a:ln>
        </p:spPr>
      </p:pic>
      <p:sp>
        <p:nvSpPr>
          <p:cNvPr id="135" name="Google Shape;135;p29"/>
          <p:cNvSpPr/>
          <p:nvPr/>
        </p:nvSpPr>
        <p:spPr>
          <a:xfrm>
            <a:off x="26700" y="4137263"/>
            <a:ext cx="9090600" cy="1006200"/>
          </a:xfrm>
          <a:prstGeom prst="flowChartAlternateProcess">
            <a:avLst/>
          </a:prstGeom>
          <a:solidFill>
            <a:srgbClr val="ED315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solidFill>
                  <a:schemeClr val="lt1"/>
                </a:solidFill>
                <a:latin typeface="Lato"/>
                <a:ea typeface="Lato"/>
                <a:cs typeface="Lato"/>
                <a:sym typeface="Lato"/>
              </a:rPr>
              <a:t>How might technology be used to help make local democracy more accessible?</a:t>
            </a:r>
            <a:endParaRPr b="1" sz="1700">
              <a:solidFill>
                <a:schemeClr val="lt1"/>
              </a:solidFill>
              <a:latin typeface="Lato"/>
              <a:ea typeface="Lato"/>
              <a:cs typeface="Lato"/>
              <a:sym typeface="Lato"/>
            </a:endParaRPr>
          </a:p>
        </p:txBody>
      </p:sp>
      <p:sp>
        <p:nvSpPr>
          <p:cNvPr id="136" name="Google Shape;136;p29"/>
          <p:cNvSpPr/>
          <p:nvPr/>
        </p:nvSpPr>
        <p:spPr>
          <a:xfrm>
            <a:off x="6161550" y="2338650"/>
            <a:ext cx="1392900" cy="466200"/>
          </a:xfrm>
          <a:prstGeom prst="wedgeRectCallout">
            <a:avLst>
              <a:gd fmla="val -55645" name="adj1"/>
              <a:gd fmla="val 146970" name="adj2"/>
            </a:avLst>
          </a:prstGeom>
          <a:solidFill>
            <a:srgbClr val="F05254"/>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FFFFFF"/>
                </a:solidFill>
                <a:latin typeface="Roboto Mono Light"/>
                <a:ea typeface="Roboto Mono Light"/>
                <a:cs typeface="Roboto Mono Light"/>
                <a:sym typeface="Roboto Mono Light"/>
              </a:rPr>
              <a:t>Block Party</a:t>
            </a:r>
            <a:endParaRPr sz="1300">
              <a:solidFill>
                <a:srgbClr val="FFFFFF"/>
              </a:solidFill>
              <a:latin typeface="Roboto Mono Light"/>
              <a:ea typeface="Roboto Mono Light"/>
              <a:cs typeface="Roboto Mono Light"/>
              <a:sym typeface="Roboto Mono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id="141" name="Google Shape;141;p30"/>
          <p:cNvPicPr preferRelativeResize="0"/>
          <p:nvPr/>
        </p:nvPicPr>
        <p:blipFill>
          <a:blip r:embed="rId4">
            <a:alphaModFix/>
          </a:blip>
          <a:stretch>
            <a:fillRect/>
          </a:stretch>
        </p:blipFill>
        <p:spPr>
          <a:xfrm>
            <a:off x="0" y="-10875"/>
            <a:ext cx="9144000" cy="5143499"/>
          </a:xfrm>
          <a:prstGeom prst="rect">
            <a:avLst/>
          </a:prstGeom>
          <a:noFill/>
          <a:ln>
            <a:noFill/>
          </a:ln>
        </p:spPr>
      </p:pic>
      <p:sp>
        <p:nvSpPr>
          <p:cNvPr id="142" name="Google Shape;142;p30"/>
          <p:cNvSpPr/>
          <p:nvPr/>
        </p:nvSpPr>
        <p:spPr>
          <a:xfrm>
            <a:off x="0" y="0"/>
            <a:ext cx="9144000" cy="51435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3" name="Google Shape;143;p30"/>
          <p:cNvPicPr preferRelativeResize="0"/>
          <p:nvPr/>
        </p:nvPicPr>
        <p:blipFill>
          <a:blip r:embed="rId5">
            <a:alphaModFix/>
          </a:blip>
          <a:stretch>
            <a:fillRect/>
          </a:stretch>
        </p:blipFill>
        <p:spPr>
          <a:xfrm>
            <a:off x="768000" y="967546"/>
            <a:ext cx="7225599" cy="3033500"/>
          </a:xfrm>
          <a:prstGeom prst="rect">
            <a:avLst/>
          </a:prstGeom>
          <a:noFill/>
          <a:ln cap="flat" cmpd="sng" w="19050">
            <a:solidFill>
              <a:schemeClr val="dk2"/>
            </a:solidFill>
            <a:prstDash val="solid"/>
            <a:round/>
            <a:headEnd len="sm" w="sm" type="none"/>
            <a:tailEnd len="sm" w="sm" type="none"/>
          </a:ln>
        </p:spPr>
      </p:pic>
      <p:grpSp>
        <p:nvGrpSpPr>
          <p:cNvPr id="144" name="Google Shape;144;p30"/>
          <p:cNvGrpSpPr/>
          <p:nvPr/>
        </p:nvGrpSpPr>
        <p:grpSpPr>
          <a:xfrm>
            <a:off x="2294523" y="4095772"/>
            <a:ext cx="4172563" cy="905470"/>
            <a:chOff x="1444198" y="4160672"/>
            <a:chExt cx="4172563" cy="905470"/>
          </a:xfrm>
        </p:grpSpPr>
        <p:pic>
          <p:nvPicPr>
            <p:cNvPr id="145" name="Google Shape;145;p30"/>
            <p:cNvPicPr preferRelativeResize="0"/>
            <p:nvPr/>
          </p:nvPicPr>
          <p:blipFill>
            <a:blip r:embed="rId6">
              <a:alphaModFix/>
            </a:blip>
            <a:stretch>
              <a:fillRect/>
            </a:stretch>
          </p:blipFill>
          <p:spPr>
            <a:xfrm>
              <a:off x="1444198" y="4381518"/>
              <a:ext cx="1854984" cy="463753"/>
            </a:xfrm>
            <a:prstGeom prst="rect">
              <a:avLst/>
            </a:prstGeom>
            <a:noFill/>
            <a:ln>
              <a:noFill/>
            </a:ln>
          </p:spPr>
        </p:pic>
        <p:sp>
          <p:nvSpPr>
            <p:cNvPr id="146" name="Google Shape;146;p30"/>
            <p:cNvSpPr/>
            <p:nvPr/>
          </p:nvSpPr>
          <p:spPr>
            <a:xfrm>
              <a:off x="3512685" y="4311745"/>
              <a:ext cx="639300" cy="603300"/>
            </a:xfrm>
            <a:prstGeom prst="mathPlus">
              <a:avLst>
                <a:gd fmla="val 23520" name="adj1"/>
              </a:avLst>
            </a:prstGeom>
            <a:solidFill>
              <a:srgbClr val="00E09D"/>
            </a:solidFill>
            <a:ln cap="flat" cmpd="sng" w="9525">
              <a:solidFill>
                <a:srgbClr val="00BBE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47" name="Google Shape;147;p30"/>
            <p:cNvPicPr preferRelativeResize="0"/>
            <p:nvPr/>
          </p:nvPicPr>
          <p:blipFill>
            <a:blip r:embed="rId7">
              <a:alphaModFix/>
            </a:blip>
            <a:stretch>
              <a:fillRect/>
            </a:stretch>
          </p:blipFill>
          <p:spPr>
            <a:xfrm>
              <a:off x="4571988" y="4160672"/>
              <a:ext cx="1044773" cy="905470"/>
            </a:xfrm>
            <a:prstGeom prst="rect">
              <a:avLst/>
            </a:prstGeom>
            <a:noFill/>
            <a:ln cap="flat" cmpd="sng" w="9525">
              <a:solidFill>
                <a:srgbClr val="00E09D"/>
              </a:solidFill>
              <a:prstDash val="solid"/>
              <a:round/>
              <a:headEnd len="sm" w="sm" type="none"/>
              <a:tailEnd len="sm" w="sm" type="none"/>
            </a:ln>
          </p:spPr>
        </p:pic>
      </p:grpSp>
      <p:sp>
        <p:nvSpPr>
          <p:cNvPr id="148" name="Google Shape;148;p30"/>
          <p:cNvSpPr txBox="1"/>
          <p:nvPr>
            <p:ph idx="4294967295"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200">
                <a:solidFill>
                  <a:schemeClr val="accent2"/>
                </a:solidFill>
                <a:latin typeface="Lato"/>
                <a:ea typeface="Lato"/>
                <a:cs typeface="Lato"/>
                <a:sym typeface="Lato"/>
              </a:rPr>
              <a:t>Our Story - Cheers to the NYC Civic Tech Community!</a:t>
            </a:r>
            <a:endParaRPr b="1" sz="2200">
              <a:solidFill>
                <a:srgbClr val="212121"/>
              </a:solidFill>
              <a:latin typeface="Lato"/>
              <a:ea typeface="Lato"/>
              <a:cs typeface="Lato"/>
              <a:sym typeface="Lato"/>
            </a:endParaRPr>
          </a:p>
        </p:txBody>
      </p:sp>
      <p:pic>
        <p:nvPicPr>
          <p:cNvPr id="149" name="Google Shape;149;p30"/>
          <p:cNvPicPr preferRelativeResize="0"/>
          <p:nvPr/>
        </p:nvPicPr>
        <p:blipFill>
          <a:blip r:embed="rId8">
            <a:alphaModFix/>
          </a:blip>
          <a:stretch>
            <a:fillRect/>
          </a:stretch>
        </p:blipFill>
        <p:spPr>
          <a:xfrm>
            <a:off x="7329600" y="0"/>
            <a:ext cx="1230648" cy="123064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pic>
        <p:nvPicPr>
          <p:cNvPr id="154" name="Google Shape;154;p31"/>
          <p:cNvPicPr preferRelativeResize="0"/>
          <p:nvPr/>
        </p:nvPicPr>
        <p:blipFill>
          <a:blip r:embed="rId3">
            <a:alphaModFix/>
          </a:blip>
          <a:stretch>
            <a:fillRect/>
          </a:stretch>
        </p:blipFill>
        <p:spPr>
          <a:xfrm>
            <a:off x="0" y="-10875"/>
            <a:ext cx="9144000" cy="5530859"/>
          </a:xfrm>
          <a:prstGeom prst="rect">
            <a:avLst/>
          </a:prstGeom>
          <a:noFill/>
          <a:ln>
            <a:noFill/>
          </a:ln>
        </p:spPr>
      </p:pic>
      <p:sp>
        <p:nvSpPr>
          <p:cNvPr id="155" name="Google Shape;155;p31"/>
          <p:cNvSpPr/>
          <p:nvPr/>
        </p:nvSpPr>
        <p:spPr>
          <a:xfrm>
            <a:off x="0" y="0"/>
            <a:ext cx="9144000" cy="55308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6" name="Google Shape;156;p31"/>
          <p:cNvPicPr preferRelativeResize="0"/>
          <p:nvPr/>
        </p:nvPicPr>
        <p:blipFill>
          <a:blip r:embed="rId4">
            <a:alphaModFix/>
          </a:blip>
          <a:stretch>
            <a:fillRect/>
          </a:stretch>
        </p:blipFill>
        <p:spPr>
          <a:xfrm>
            <a:off x="876738" y="1921725"/>
            <a:ext cx="7390525" cy="1665650"/>
          </a:xfrm>
          <a:prstGeom prst="rect">
            <a:avLst/>
          </a:prstGeom>
          <a:noFill/>
          <a:ln>
            <a:noFill/>
          </a:ln>
        </p:spPr>
      </p:pic>
      <p:sp>
        <p:nvSpPr>
          <p:cNvPr id="157" name="Google Shape;157;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What if we could summarize the meeting information?</a:t>
            </a:r>
            <a:endParaRPr>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pic>
        <p:nvPicPr>
          <p:cNvPr id="162" name="Google Shape;162;p32"/>
          <p:cNvPicPr preferRelativeResize="0"/>
          <p:nvPr/>
        </p:nvPicPr>
        <p:blipFill>
          <a:blip r:embed="rId3">
            <a:alphaModFix/>
          </a:blip>
          <a:stretch>
            <a:fillRect/>
          </a:stretch>
        </p:blipFill>
        <p:spPr>
          <a:xfrm>
            <a:off x="0" y="-10875"/>
            <a:ext cx="9144000" cy="5530859"/>
          </a:xfrm>
          <a:prstGeom prst="rect">
            <a:avLst/>
          </a:prstGeom>
          <a:noFill/>
          <a:ln>
            <a:noFill/>
          </a:ln>
        </p:spPr>
      </p:pic>
      <p:sp>
        <p:nvSpPr>
          <p:cNvPr id="163" name="Google Shape;163;p32"/>
          <p:cNvSpPr/>
          <p:nvPr/>
        </p:nvSpPr>
        <p:spPr>
          <a:xfrm>
            <a:off x="0" y="0"/>
            <a:ext cx="9144000" cy="55308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32"/>
          <p:cNvSpPr txBox="1"/>
          <p:nvPr/>
        </p:nvSpPr>
        <p:spPr>
          <a:xfrm>
            <a:off x="0" y="2325450"/>
            <a:ext cx="9144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b="1" lang="en" sz="2000">
                <a:latin typeface="Lato"/>
                <a:ea typeface="Lato"/>
                <a:cs typeface="Lato"/>
                <a:sym typeface="Lato"/>
              </a:rPr>
              <a:t>Community Board Meetings can be inaccessible.</a:t>
            </a:r>
            <a:endParaRPr b="1" sz="2000">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33"/>
          <p:cNvPicPr preferRelativeResize="0"/>
          <p:nvPr/>
        </p:nvPicPr>
        <p:blipFill>
          <a:blip r:embed="rId3">
            <a:alphaModFix/>
          </a:blip>
          <a:stretch>
            <a:fillRect/>
          </a:stretch>
        </p:blipFill>
        <p:spPr>
          <a:xfrm>
            <a:off x="0" y="-10875"/>
            <a:ext cx="9144000" cy="5530859"/>
          </a:xfrm>
          <a:prstGeom prst="rect">
            <a:avLst/>
          </a:prstGeom>
          <a:noFill/>
          <a:ln>
            <a:noFill/>
          </a:ln>
        </p:spPr>
      </p:pic>
      <p:sp>
        <p:nvSpPr>
          <p:cNvPr id="170" name="Google Shape;170;p33"/>
          <p:cNvSpPr/>
          <p:nvPr/>
        </p:nvSpPr>
        <p:spPr>
          <a:xfrm>
            <a:off x="0" y="0"/>
            <a:ext cx="9144000" cy="55308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33"/>
          <p:cNvSpPr txBox="1"/>
          <p:nvPr/>
        </p:nvSpPr>
        <p:spPr>
          <a:xfrm>
            <a:off x="0" y="1764100"/>
            <a:ext cx="9144000" cy="1980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800">
                <a:latin typeface="Lato"/>
                <a:ea typeface="Lato"/>
                <a:cs typeface="Lato"/>
                <a:sym typeface="Lato"/>
              </a:rPr>
              <a:t>Community Board meetings on average last </a:t>
            </a:r>
            <a:r>
              <a:rPr b="1" lang="en" sz="9600">
                <a:solidFill>
                  <a:srgbClr val="04D99D"/>
                </a:solidFill>
                <a:latin typeface="Lato"/>
                <a:ea typeface="Lato"/>
                <a:cs typeface="Lato"/>
                <a:sym typeface="Lato"/>
              </a:rPr>
              <a:t>0</a:t>
            </a:r>
            <a:r>
              <a:rPr b="1" lang="en" sz="9600">
                <a:solidFill>
                  <a:srgbClr val="04D99D"/>
                </a:solidFill>
                <a:latin typeface="Lato"/>
                <a:ea typeface="Lato"/>
                <a:cs typeface="Lato"/>
                <a:sym typeface="Lato"/>
              </a:rPr>
              <a:t>2:00:00</a:t>
            </a:r>
            <a:endParaRPr b="1" sz="1800">
              <a:solidFill>
                <a:srgbClr val="304D80"/>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