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y="6858000" cx="9144000"/>
  <p:notesSz cx="6858000" cy="9144000"/>
  <p:embeddedFontLst>
    <p:embeddedFont>
      <p:font typeface="Roboto"/>
      <p:regular r:id="rId52"/>
      <p:bold r:id="rId53"/>
      <p:italic r:id="rId54"/>
      <p:boldItalic r:id="rId55"/>
    </p:embeddedFont>
    <p:embeddedFont>
      <p:font typeface="Lato"/>
      <p:regular r:id="rId56"/>
      <p:bold r:id="rId57"/>
      <p:italic r:id="rId58"/>
      <p:boldItalic r:id="rId59"/>
    </p:embeddedFont>
    <p:embeddedFont>
      <p:font typeface="Inter"/>
      <p:regular r:id="rId60"/>
      <p:bold r:id="rId61"/>
      <p:italic r:id="rId62"/>
      <p:boldItalic r:id="rId63"/>
    </p:embeddedFont>
    <p:embeddedFont>
      <p:font typeface="Roboto Mono Light"/>
      <p:regular r:id="rId64"/>
      <p:bold r:id="rId65"/>
      <p:italic r:id="rId66"/>
      <p:boldItalic r:id="rId67"/>
    </p:embeddedFont>
    <p:embeddedFont>
      <p:font typeface="Lato Light"/>
      <p:regular r:id="rId68"/>
      <p:bold r:id="rId69"/>
      <p:italic r:id="rId70"/>
      <p:boldItalic r:id="rId71"/>
    </p:embeddedFont>
    <p:embeddedFont>
      <p:font typeface="Roboto Mono"/>
      <p:regular r:id="rId72"/>
      <p:bold r:id="rId73"/>
      <p:italic r:id="rId74"/>
      <p:boldItalic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Sarah Sachs"/>
  <p:cmAuthor clrIdx="1" id="1" initials="" lastIdx="4" name="Tal Roded"/>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RobotoMono-bold.fntdata"/><Relationship Id="rId72" Type="http://schemas.openxmlformats.org/officeDocument/2006/relationships/font" Target="fonts/RobotoMono-regular.fntdata"/><Relationship Id="rId31" Type="http://schemas.openxmlformats.org/officeDocument/2006/relationships/slide" Target="slides/slide24.xml"/><Relationship Id="rId75" Type="http://schemas.openxmlformats.org/officeDocument/2006/relationships/font" Target="fonts/RobotoMono-boldItalic.fntdata"/><Relationship Id="rId30" Type="http://schemas.openxmlformats.org/officeDocument/2006/relationships/slide" Target="slides/slide23.xml"/><Relationship Id="rId74" Type="http://schemas.openxmlformats.org/officeDocument/2006/relationships/font" Target="fonts/RobotoMono-italic.fntdata"/><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LatoLight-boldItalic.fntdata"/><Relationship Id="rId70" Type="http://schemas.openxmlformats.org/officeDocument/2006/relationships/font" Target="fonts/LatoLight-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Inter-italic.fntdata"/><Relationship Id="rId61" Type="http://schemas.openxmlformats.org/officeDocument/2006/relationships/font" Target="fonts/Inter-bold.fntdata"/><Relationship Id="rId20" Type="http://schemas.openxmlformats.org/officeDocument/2006/relationships/slide" Target="slides/slide13.xml"/><Relationship Id="rId64" Type="http://schemas.openxmlformats.org/officeDocument/2006/relationships/font" Target="fonts/RobotoMonoLight-regular.fntdata"/><Relationship Id="rId63" Type="http://schemas.openxmlformats.org/officeDocument/2006/relationships/font" Target="fonts/Inter-boldItalic.fntdata"/><Relationship Id="rId22" Type="http://schemas.openxmlformats.org/officeDocument/2006/relationships/slide" Target="slides/slide15.xml"/><Relationship Id="rId66" Type="http://schemas.openxmlformats.org/officeDocument/2006/relationships/font" Target="fonts/RobotoMonoLight-italic.fntdata"/><Relationship Id="rId21" Type="http://schemas.openxmlformats.org/officeDocument/2006/relationships/slide" Target="slides/slide14.xml"/><Relationship Id="rId65" Type="http://schemas.openxmlformats.org/officeDocument/2006/relationships/font" Target="fonts/RobotoMonoLight-bold.fntdata"/><Relationship Id="rId24" Type="http://schemas.openxmlformats.org/officeDocument/2006/relationships/slide" Target="slides/slide17.xml"/><Relationship Id="rId68" Type="http://schemas.openxmlformats.org/officeDocument/2006/relationships/font" Target="fonts/LatoLight-regular.fntdata"/><Relationship Id="rId23" Type="http://schemas.openxmlformats.org/officeDocument/2006/relationships/slide" Target="slides/slide16.xml"/><Relationship Id="rId67" Type="http://schemas.openxmlformats.org/officeDocument/2006/relationships/font" Target="fonts/RobotoMonoLight-boldItalic.fntdata"/><Relationship Id="rId60" Type="http://schemas.openxmlformats.org/officeDocument/2006/relationships/font" Target="fonts/Inter-regular.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LatoLight-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font" Target="fonts/Roboto-bold.fntdata"/><Relationship Id="rId52" Type="http://schemas.openxmlformats.org/officeDocument/2006/relationships/font" Target="fonts/Roboto-regular.fntdata"/><Relationship Id="rId11" Type="http://schemas.openxmlformats.org/officeDocument/2006/relationships/slide" Target="slides/slide4.xml"/><Relationship Id="rId55" Type="http://schemas.openxmlformats.org/officeDocument/2006/relationships/font" Target="fonts/Roboto-boldItalic.fntdata"/><Relationship Id="rId10" Type="http://schemas.openxmlformats.org/officeDocument/2006/relationships/slide" Target="slides/slide3.xml"/><Relationship Id="rId54" Type="http://schemas.openxmlformats.org/officeDocument/2006/relationships/font" Target="fonts/Roboto-italic.fntdata"/><Relationship Id="rId13" Type="http://schemas.openxmlformats.org/officeDocument/2006/relationships/slide" Target="slides/slide6.xml"/><Relationship Id="rId57" Type="http://schemas.openxmlformats.org/officeDocument/2006/relationships/font" Target="fonts/Lato-bold.fntdata"/><Relationship Id="rId12" Type="http://schemas.openxmlformats.org/officeDocument/2006/relationships/slide" Target="slides/slide5.xml"/><Relationship Id="rId56" Type="http://schemas.openxmlformats.org/officeDocument/2006/relationships/font" Target="fonts/Lato-regular.fntdata"/><Relationship Id="rId15" Type="http://schemas.openxmlformats.org/officeDocument/2006/relationships/slide" Target="slides/slide8.xml"/><Relationship Id="rId59" Type="http://schemas.openxmlformats.org/officeDocument/2006/relationships/font" Target="fonts/Lato-boldItalic.fntdata"/><Relationship Id="rId14" Type="http://schemas.openxmlformats.org/officeDocument/2006/relationships/slide" Target="slides/slide7.xml"/><Relationship Id="rId58" Type="http://schemas.openxmlformats.org/officeDocument/2006/relationships/font" Target="fonts/Lato-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3-23T23:59:35.618">
    <p:pos x="6000" y="0"/>
    <p:text>I feel the real reason is because Tal is on this board and it was a good use case since he knows recent policy</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3-27T19:47:31.725">
    <p:pos x="6000" y="0"/>
    <p:text>this slide may be redundant because it's shown in the second half</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6-03-13T20:34:56.683">
    <p:pos x="6000" y="0"/>
    <p:text>add in stats on how many words/characters/how long it would take to actually read all the past CB3 meeting notes/resolutions</p:text>
  </p:cm>
  <p:cm authorId="1" idx="2" dt="2026-03-24T01:07:23.031">
    <p:pos x="6000" y="100"/>
    <p:text>tal work on slides 7-18</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3" dt="2026-03-26T19:32:34.698">
    <p:pos x="6000" y="0"/>
    <p:text>@sarahjuneoriginal@gmail.com this slide and the next slide are a bit more motivation for why we did this project (term limits coming up) and why we started with MCB3 resolutions (I'm on it) - not sure exactly where it should go though</p:text>
  </p:cm>
  <p:cm authorId="1" idx="4" dt="2026-03-26T19:32:34.698">
    <p:pos x="6000" y="0"/>
    <p:text>before table of contents?</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3-24T00:58:14.841">
    <p:pos x="6000" y="0"/>
    <p:text>Tal to interject about how spicy the meeting was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1b8ded45e9_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1b8ded45e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ce2ab87c40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ce2ab87c40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cf2b808fd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cf2b808f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ce2ab87c4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ce2ab87c40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ce2ab87c40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203200" rtl="0" algn="l">
              <a:lnSpc>
                <a:spcPct val="142857"/>
              </a:lnSpc>
              <a:spcBef>
                <a:spcPts val="0"/>
              </a:spcBef>
              <a:spcAft>
                <a:spcPts val="0"/>
              </a:spcAft>
              <a:buNone/>
            </a:pPr>
            <a:r>
              <a:rPr lang="en" sz="1050">
                <a:solidFill>
                  <a:srgbClr val="444746"/>
                </a:solidFill>
                <a:latin typeface="Roboto"/>
                <a:ea typeface="Roboto"/>
                <a:cs typeface="Roboto"/>
                <a:sym typeface="Roboto"/>
              </a:rPr>
              <a:t>tee up the tool here - but they're not accessible...</a:t>
            </a:r>
            <a:endParaRPr/>
          </a:p>
        </p:txBody>
      </p:sp>
      <p:sp>
        <p:nvSpPr>
          <p:cNvPr id="308" name="Google Shape;308;g3ce2ab87c40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cf2b808fdf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cf2b808fd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ce2ab87c4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ce2ab87c40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cf2b808fdf_0_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cf2b808fd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ce2ab87c4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3ce2ab87c40_0_1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cf2b808fdf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cf2b808fdf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ce2ab87c40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transitioning into the civic tech part of our presentation, where we will share how we leveraged technology to help make this information more accessible.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76" name="Google Shape;376;g3ce2ab87c40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cf2b808fdf_0_1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cf2b808fd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Have you ever attended a community board meeting?</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I see some nods in the virtual crowd, it looks like some of us have attended, but maybe not as much as we would like. </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while some of us have attended these meetings, why are they important?</a:t>
            </a:r>
            <a:endParaRPr sz="1400">
              <a:latin typeface="Roboto Mono"/>
              <a:ea typeface="Roboto Mono"/>
              <a:cs typeface="Roboto Mono"/>
              <a:sym typeface="Roboto Mono"/>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d1f982a191_0_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d1f982a19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latin typeface="Roboto Mono"/>
                <a:ea typeface="Roboto Mono"/>
                <a:cs typeface="Roboto Mono"/>
                <a:sym typeface="Roboto Mono"/>
              </a:rPr>
              <a:t>As Tal has eluded to, community board meetings can be inaccessible, whether it is attending a meeting or staying informed on local policy decisions. This was always the idea behind block party, when community board meetings became </a:t>
            </a:r>
            <a:r>
              <a:rPr lang="en" sz="1400">
                <a:latin typeface="Roboto Mono"/>
                <a:ea typeface="Roboto Mono"/>
                <a:cs typeface="Roboto Mono"/>
                <a:sym typeface="Roboto Mono"/>
              </a:rPr>
              <a:t>virtually</a:t>
            </a:r>
            <a:r>
              <a:rPr lang="en" sz="1400">
                <a:latin typeface="Roboto Mono"/>
                <a:ea typeface="Roboto Mono"/>
                <a:cs typeface="Roboto Mono"/>
                <a:sym typeface="Roboto Mono"/>
              </a:rPr>
              <a:t> accessible on YouTube </a:t>
            </a:r>
            <a:r>
              <a:rPr lang="en" sz="1400">
                <a:latin typeface="Roboto Mono"/>
                <a:ea typeface="Roboto Mono"/>
                <a:cs typeface="Roboto Mono"/>
                <a:sym typeface="Roboto Mono"/>
              </a:rPr>
              <a:t>during</a:t>
            </a:r>
            <a:r>
              <a:rPr lang="en" sz="1400">
                <a:latin typeface="Roboto Mono"/>
                <a:ea typeface="Roboto Mono"/>
                <a:cs typeface="Roboto Mono"/>
                <a:sym typeface="Roboto Mono"/>
              </a:rPr>
              <a:t> the Covid pandemic, I thought it would be cool to use technology to create a summary and full transcript from the meeting conversation. </a:t>
            </a:r>
            <a:endParaRPr sz="1400">
              <a:latin typeface="Roboto Mono"/>
              <a:ea typeface="Roboto Mono"/>
              <a:cs typeface="Roboto Mono"/>
              <a:sym typeface="Roboto Mono"/>
            </a:endParaRPr>
          </a:p>
          <a:p>
            <a:pPr indent="0" lvl="0" marL="0" rtl="0" algn="l">
              <a:lnSpc>
                <a:spcPct val="115000"/>
              </a:lnSpc>
              <a:spcBef>
                <a:spcPts val="0"/>
              </a:spcBef>
              <a:spcAft>
                <a:spcPts val="0"/>
              </a:spcAft>
              <a:buNone/>
            </a:pPr>
            <a:r>
              <a:t/>
            </a:r>
            <a:endParaRPr sz="1400">
              <a:latin typeface="Roboto Mono"/>
              <a:ea typeface="Roboto Mono"/>
              <a:cs typeface="Roboto Mono"/>
              <a:sym typeface="Roboto Mono"/>
            </a:endParaRPr>
          </a:p>
          <a:p>
            <a:pPr indent="0" lvl="0" marL="0" rtl="0" algn="l">
              <a:lnSpc>
                <a:spcPct val="115000"/>
              </a:lnSpc>
              <a:spcBef>
                <a:spcPts val="0"/>
              </a:spcBef>
              <a:spcAft>
                <a:spcPts val="0"/>
              </a:spcAft>
              <a:buNone/>
            </a:pPr>
            <a:r>
              <a:rPr lang="en" sz="1400">
                <a:latin typeface="Roboto Mono"/>
                <a:ea typeface="Roboto Mono"/>
                <a:cs typeface="Roboto Mono"/>
                <a:sym typeface="Roboto Mono"/>
              </a:rPr>
              <a:t>Block party has continued to evolve over the years and continues to serve the community because most folks don’t have the time to attend the many hours of meeting conversations </a:t>
            </a:r>
            <a:endParaRPr sz="1400">
              <a:latin typeface="Roboto Mono"/>
              <a:ea typeface="Roboto Mono"/>
              <a:cs typeface="Roboto Mono"/>
              <a:sym typeface="Roboto Mono"/>
            </a:endParaRPr>
          </a:p>
          <a:p>
            <a:pPr indent="0" lvl="0" marL="0" rtl="0" algn="l">
              <a:lnSpc>
                <a:spcPct val="115000"/>
              </a:lnSpc>
              <a:spcBef>
                <a:spcPts val="0"/>
              </a:spcBef>
              <a:spcAft>
                <a:spcPts val="0"/>
              </a:spcAft>
              <a:buNone/>
            </a:pPr>
            <a:r>
              <a:rPr lang="en" sz="1400">
                <a:latin typeface="Roboto Mono"/>
                <a:ea typeface="Roboto Mono"/>
                <a:cs typeface="Roboto Mono"/>
                <a:sym typeface="Roboto Mono"/>
              </a:rPr>
              <a:t>or know what was discussed.</a:t>
            </a:r>
            <a:endParaRPr sz="1400">
              <a:latin typeface="Roboto Mono"/>
              <a:ea typeface="Roboto Mono"/>
              <a:cs typeface="Roboto Mono"/>
              <a:sym typeface="Roboto Mon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d1f982a191_0_5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d1f982a19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rgbClr val="1D1C1D"/>
                </a:solidFill>
                <a:highlight>
                  <a:schemeClr val="lt1"/>
                </a:highlight>
                <a:latin typeface="Roboto Mono"/>
                <a:ea typeface="Roboto Mono"/>
                <a:cs typeface="Roboto Mono"/>
                <a:sym typeface="Roboto Mono"/>
              </a:rPr>
              <a:t>For community board 3 the typical meeting lasts about 2 hours and occur a few times per week. </a:t>
            </a:r>
            <a:endParaRPr sz="1400">
              <a:solidFill>
                <a:srgbClr val="1D1C1D"/>
              </a:solidFill>
              <a:highlight>
                <a:schemeClr val="lt1"/>
              </a:highlight>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sz="1400">
              <a:solidFill>
                <a:srgbClr val="1D1C1D"/>
              </a:solidFill>
              <a:highlight>
                <a:schemeClr val="lt1"/>
              </a:highlight>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 sz="1400">
                <a:solidFill>
                  <a:srgbClr val="1D1C1D"/>
                </a:solidFill>
                <a:highlight>
                  <a:schemeClr val="lt1"/>
                </a:highlight>
                <a:latin typeface="Roboto Mono"/>
                <a:ea typeface="Roboto Mono"/>
                <a:cs typeface="Roboto Mono"/>
                <a:sym typeface="Roboto Mono"/>
              </a:rPr>
              <a:t>Across community boards in the block party meeting transcript archive, </a:t>
            </a:r>
            <a:endParaRPr sz="1400">
              <a:solidFill>
                <a:srgbClr val="1D1C1D"/>
              </a:solidFill>
              <a:highlight>
                <a:schemeClr val="lt1"/>
              </a:highlight>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sz="1400">
              <a:solidFill>
                <a:srgbClr val="1D1C1D"/>
              </a:solidFill>
              <a:highlight>
                <a:schemeClr val="lt1"/>
              </a:highlight>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sz="1400">
              <a:solidFill>
                <a:srgbClr val="1D1C1D"/>
              </a:solidFill>
              <a:highlight>
                <a:schemeClr val="lt1"/>
              </a:highlight>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sz="1400">
              <a:solidFill>
                <a:srgbClr val="1D1C1D"/>
              </a:solidFill>
              <a:highlight>
                <a:schemeClr val="lt1"/>
              </a:highlight>
              <a:latin typeface="Roboto Mono"/>
              <a:ea typeface="Roboto Mono"/>
              <a:cs typeface="Roboto Mono"/>
              <a:sym typeface="Roboto Mon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d1f982a191_0_6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d1f982a19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The longest community board meeting from the on </a:t>
            </a:r>
            <a:r>
              <a:rPr lang="en" sz="1400">
                <a:latin typeface="Roboto Mono"/>
                <a:ea typeface="Roboto Mono"/>
                <a:cs typeface="Roboto Mono"/>
                <a:sym typeface="Roboto Mono"/>
              </a:rPr>
              <a:t>record</a:t>
            </a:r>
            <a:r>
              <a:rPr lang="en" sz="1400">
                <a:latin typeface="Roboto Mono"/>
                <a:ea typeface="Roboto Mono"/>
                <a:cs typeface="Roboto Mono"/>
                <a:sym typeface="Roboto Mono"/>
              </a:rPr>
              <a:t> was 7 hours, 22 minutes, and 17 seconds. It was from </a:t>
            </a:r>
            <a:r>
              <a:rPr b="1" lang="en" sz="1500">
                <a:solidFill>
                  <a:srgbClr val="F1F1F1"/>
                </a:solidFill>
                <a:highlight>
                  <a:srgbClr val="0F0F0F"/>
                </a:highlight>
                <a:latin typeface="Roboto"/>
                <a:ea typeface="Roboto"/>
                <a:cs typeface="Roboto"/>
                <a:sym typeface="Roboto"/>
              </a:rPr>
              <a:t>Manhattan CB2 February 11, 2025 - Outdoor Dining Working Group Meeting</a:t>
            </a:r>
            <a:endParaRPr b="1" sz="1500">
              <a:solidFill>
                <a:srgbClr val="F1F1F1"/>
              </a:solidFill>
              <a:highlight>
                <a:srgbClr val="0F0F0F"/>
              </a:highlight>
              <a:latin typeface="Roboto"/>
              <a:ea typeface="Roboto"/>
              <a:cs typeface="Roboto"/>
              <a:sym typeface="Roboto"/>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This is evidence that A LOT is discussed at these meetings, but unless you’re really plugged in - it’s hard to stay informed or engage. This is really the ethos behind Block party</a:t>
            </a:r>
            <a:endParaRPr b="1" sz="1500">
              <a:solidFill>
                <a:srgbClr val="F1F1F1"/>
              </a:solidFill>
              <a:highlight>
                <a:srgbClr val="0F0F0F"/>
              </a:highlight>
              <a:latin typeface="Roboto"/>
              <a:ea typeface="Roboto"/>
              <a:cs typeface="Roboto"/>
              <a:sym typeface="Roboto"/>
            </a:endParaRPr>
          </a:p>
          <a:p>
            <a:pPr indent="0" lvl="0" marL="0" rtl="0" algn="l">
              <a:spcBef>
                <a:spcPts val="0"/>
              </a:spcBef>
              <a:spcAft>
                <a:spcPts val="0"/>
              </a:spcAft>
              <a:buNone/>
            </a:pPr>
            <a:r>
              <a:t/>
            </a:r>
            <a:endParaRPr b="1" sz="1500">
              <a:solidFill>
                <a:srgbClr val="F1F1F1"/>
              </a:solidFill>
              <a:highlight>
                <a:srgbClr val="0F0F0F"/>
              </a:highlight>
              <a:latin typeface="Roboto"/>
              <a:ea typeface="Roboto"/>
              <a:cs typeface="Roboto"/>
              <a:sym typeface="Roboto"/>
            </a:endParaRPr>
          </a:p>
          <a:p>
            <a:pPr indent="0" lvl="0" marL="0" rtl="0" algn="l">
              <a:spcBef>
                <a:spcPts val="0"/>
              </a:spcBef>
              <a:spcAft>
                <a:spcPts val="0"/>
              </a:spcAft>
              <a:buNone/>
            </a:pPr>
            <a:r>
              <a:t/>
            </a:r>
            <a:endParaRPr b="1" sz="1500">
              <a:solidFill>
                <a:srgbClr val="F1F1F1"/>
              </a:solidFill>
              <a:highlight>
                <a:srgbClr val="0F0F0F"/>
              </a:highlight>
              <a:latin typeface="Roboto"/>
              <a:ea typeface="Roboto"/>
              <a:cs typeface="Roboto"/>
              <a:sym typeface="Roboto"/>
            </a:endParaRPr>
          </a:p>
          <a:p>
            <a:pPr indent="0" lvl="0" marL="0" rtl="0" algn="l">
              <a:spcBef>
                <a:spcPts val="0"/>
              </a:spcBef>
              <a:spcAft>
                <a:spcPts val="0"/>
              </a:spcAft>
              <a:buNone/>
            </a:pPr>
            <a:r>
              <a:t/>
            </a:r>
            <a:endParaRPr b="1" sz="1500">
              <a:solidFill>
                <a:srgbClr val="F1F1F1"/>
              </a:solidFill>
              <a:highlight>
                <a:srgbClr val="0F0F0F"/>
              </a:highlight>
              <a:latin typeface="Roboto"/>
              <a:ea typeface="Roboto"/>
              <a:cs typeface="Roboto"/>
              <a:sym typeface="Robot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d1f982a191_0_1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d1f982a191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 over the past 6 years we have collected hundreds of meeting transcripts across districts representing each borough.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9632e5ac8b_0_6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9632e5ac8b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latin typeface="Roboto Mono"/>
                <a:ea typeface="Roboto Mono"/>
                <a:cs typeface="Roboto Mono"/>
                <a:sym typeface="Roboto Mono"/>
              </a:rPr>
              <a:t>Since the start of the pandemic CB meetings have been publishing their meetings to Youtube, digitizing the information for archive, and public access. And the volume of meetings published continues to grow. </a:t>
            </a:r>
            <a:endParaRPr sz="1400">
              <a:solidFill>
                <a:schemeClr val="dk1"/>
              </a:solidFill>
              <a:latin typeface="Roboto Mono"/>
              <a:ea typeface="Roboto Mono"/>
              <a:cs typeface="Roboto Mono"/>
              <a:sym typeface="Roboto Mono"/>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d1f982a191_0_1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d1f982a191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rPr>
              <a:t>Now here is what we did for resolutions. The rest of this presentation will be about Block party’s newest feature where we developed a </a:t>
            </a:r>
            <a:r>
              <a:rPr lang="en" sz="1400">
                <a:solidFill>
                  <a:schemeClr val="dk1"/>
                </a:solidFill>
              </a:rPr>
              <a:t>searchable</a:t>
            </a:r>
            <a:r>
              <a:rPr lang="en" sz="1400">
                <a:solidFill>
                  <a:schemeClr val="dk1"/>
                </a:solidFill>
              </a:rPr>
              <a:t> archive for community board 3 resolutions.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You would have had to click through 17 years of resolutions. Who is going to do that? This makes it searchable.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050">
                <a:solidFill>
                  <a:srgbClr val="444746"/>
                </a:solidFill>
                <a:latin typeface="Roboto"/>
                <a:ea typeface="Roboto"/>
                <a:cs typeface="Roboto"/>
                <a:sym typeface="Roboto"/>
              </a:rPr>
              <a:t>information but would take forever to read </a:t>
            </a:r>
            <a:endParaRPr sz="1050">
              <a:solidFill>
                <a:srgbClr val="444746"/>
              </a:solidFill>
              <a:latin typeface="Roboto"/>
              <a:ea typeface="Roboto"/>
              <a:cs typeface="Roboto"/>
              <a:sym typeface="Roboto"/>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268 meeting PDfs you have to look through manually, within those.</a:t>
            </a:r>
            <a:endParaRPr sz="14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ce2ab87c40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Above 6500 resolutions that each have their own context and action. Within those are nearly 2M words, which is about 3.3 War and Peace novels. There is so much text, but no way to search across resolutions. There is no way to Ctr-F to find all resolutions.</a:t>
            </a:r>
            <a:endParaRPr sz="1700">
              <a:solidFill>
                <a:srgbClr val="304D80"/>
              </a:solidFill>
              <a:latin typeface="Lato"/>
              <a:ea typeface="Lato"/>
              <a:cs typeface="Lato"/>
              <a:sym typeface="Lato"/>
            </a:endParaRPr>
          </a:p>
          <a:p>
            <a:pPr indent="0" lvl="0" marL="0" rtl="0" algn="l">
              <a:spcBef>
                <a:spcPts val="0"/>
              </a:spcBef>
              <a:spcAft>
                <a:spcPts val="0"/>
              </a:spcAft>
              <a:buNone/>
            </a:pPr>
            <a:r>
              <a:t/>
            </a:r>
            <a:endParaRPr sz="1700">
              <a:solidFill>
                <a:srgbClr val="304D80"/>
              </a:solidFill>
              <a:latin typeface="Lato"/>
              <a:ea typeface="Lato"/>
              <a:cs typeface="Lato"/>
              <a:sym typeface="Lato"/>
            </a:endParaRPr>
          </a:p>
          <a:p>
            <a:pPr indent="0" lvl="0" marL="0" rtl="0" algn="l">
              <a:spcBef>
                <a:spcPts val="0"/>
              </a:spcBef>
              <a:spcAft>
                <a:spcPts val="0"/>
              </a:spcAft>
              <a:buNone/>
            </a:pPr>
            <a:r>
              <a:rPr lang="en" sz="1700">
                <a:solidFill>
                  <a:srgbClr val="304D80"/>
                </a:solidFill>
                <a:latin typeface="Lato"/>
                <a:ea typeface="Lato"/>
                <a:cs typeface="Lato"/>
                <a:sym typeface="Lato"/>
              </a:rPr>
              <a:t>So CB3 tends to approve the denial of resolutions accounting for</a:t>
            </a:r>
            <a:r>
              <a:rPr lang="en" sz="1700">
                <a:solidFill>
                  <a:srgbClr val="304D80"/>
                </a:solidFill>
                <a:latin typeface="Lato"/>
                <a:ea typeface="Lato"/>
                <a:cs typeface="Lato"/>
                <a:sym typeface="Lato"/>
              </a:rPr>
              <a:t> 39% of all resolutions — which seem to stem from their liquor license docket. </a:t>
            </a:r>
            <a:endParaRPr sz="1700">
              <a:solidFill>
                <a:srgbClr val="304D80"/>
              </a:solidFill>
              <a:latin typeface="Lato"/>
              <a:ea typeface="Lato"/>
              <a:cs typeface="Lato"/>
              <a:sym typeface="Lato"/>
            </a:endParaRPr>
          </a:p>
          <a:p>
            <a:pPr indent="0" lvl="0" marL="0" rtl="0" algn="l">
              <a:spcBef>
                <a:spcPts val="0"/>
              </a:spcBef>
              <a:spcAft>
                <a:spcPts val="0"/>
              </a:spcAft>
              <a:buNone/>
            </a:pPr>
            <a:r>
              <a:t/>
            </a:r>
            <a:endParaRPr sz="1700">
              <a:solidFill>
                <a:srgbClr val="304D80"/>
              </a:solidFill>
              <a:latin typeface="Lato"/>
              <a:ea typeface="Lato"/>
              <a:cs typeface="Lato"/>
              <a:sym typeface="Lato"/>
            </a:endParaRPr>
          </a:p>
          <a:p>
            <a:pPr indent="0" lvl="0" marL="0" rtl="0" algn="l">
              <a:spcBef>
                <a:spcPts val="0"/>
              </a:spcBef>
              <a:spcAft>
                <a:spcPts val="0"/>
              </a:spcAft>
              <a:buClr>
                <a:schemeClr val="dk1"/>
              </a:buClr>
              <a:buFont typeface="Arial"/>
              <a:buNone/>
            </a:pPr>
            <a:r>
              <a:rPr lang="en" sz="1700">
                <a:solidFill>
                  <a:srgbClr val="304D80"/>
                </a:solidFill>
                <a:latin typeface="Lato"/>
                <a:ea typeface="Lato"/>
                <a:cs typeface="Lato"/>
                <a:sym typeface="Lato"/>
              </a:rPr>
              <a:t>The board’s default posture is to deny or set conditions (“Deny Unless Stipulations Agreed To”) rather than give unconditional approval.</a:t>
            </a:r>
            <a:endParaRPr/>
          </a:p>
        </p:txBody>
      </p:sp>
      <p:sp>
        <p:nvSpPr>
          <p:cNvPr id="428" name="Google Shape;428;g3ce2ab87c40_0_1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ce2ab87c40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600">
                <a:solidFill>
                  <a:srgbClr val="304D80"/>
                </a:solidFill>
                <a:latin typeface="Lato"/>
                <a:ea typeface="Lato"/>
                <a:cs typeface="Lato"/>
                <a:sym typeface="Lato"/>
              </a:rPr>
              <a:t>·  </a:t>
            </a:r>
            <a:r>
              <a:rPr b="1" lang="en" sz="1600">
                <a:solidFill>
                  <a:srgbClr val="4285F4"/>
                </a:solidFill>
                <a:latin typeface="Lato"/>
                <a:ea typeface="Lato"/>
                <a:cs typeface="Lato"/>
                <a:sym typeface="Lato"/>
              </a:rPr>
              <a:t>What a database unlocks: </a:t>
            </a:r>
            <a:r>
              <a:rPr lang="en" sz="1600">
                <a:solidFill>
                  <a:srgbClr val="304D80"/>
                </a:solidFill>
                <a:latin typeface="Lato"/>
                <a:ea typeface="Lato"/>
                <a:cs typeface="Lato"/>
                <a:sym typeface="Lato"/>
              </a:rPr>
              <a:t>Longitudinal analysis: “how has MCB3’s posture on liquor licensing changed?”</a:t>
            </a:r>
            <a:endParaRPr sz="1600">
              <a:solidFill>
                <a:srgbClr val="304D80"/>
              </a:solidFill>
              <a:latin typeface="Lato"/>
              <a:ea typeface="Lato"/>
              <a:cs typeface="Lato"/>
              <a:sym typeface="Lato"/>
            </a:endParaRPr>
          </a:p>
          <a:p>
            <a:pPr indent="0" lvl="0" marL="0" rtl="0" algn="l">
              <a:spcBef>
                <a:spcPts val="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Pattern detection: what gets denied vs. approved?</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Semantic search by address, business, or policy topic</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Use case possibilities:</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Extract locations that are discussed to search by business name, address, agency, permit type</a:t>
            </a:r>
            <a:endParaRPr/>
          </a:p>
        </p:txBody>
      </p:sp>
      <p:sp>
        <p:nvSpPr>
          <p:cNvPr id="463" name="Google Shape;463;g3ce2ab87c40_0_3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96972c77f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600">
                <a:solidFill>
                  <a:srgbClr val="304D80"/>
                </a:solidFill>
                <a:latin typeface="Lato"/>
                <a:ea typeface="Lato"/>
                <a:cs typeface="Lato"/>
                <a:sym typeface="Lato"/>
              </a:rPr>
              <a:t>·  </a:t>
            </a:r>
            <a:r>
              <a:rPr b="1" lang="en" sz="1600">
                <a:solidFill>
                  <a:srgbClr val="4285F4"/>
                </a:solidFill>
                <a:latin typeface="Lato"/>
                <a:ea typeface="Lato"/>
                <a:cs typeface="Lato"/>
                <a:sym typeface="Lato"/>
              </a:rPr>
              <a:t>What a database unlocks: </a:t>
            </a:r>
            <a:r>
              <a:rPr lang="en" sz="1600">
                <a:solidFill>
                  <a:srgbClr val="304D80"/>
                </a:solidFill>
                <a:latin typeface="Lato"/>
                <a:ea typeface="Lato"/>
                <a:cs typeface="Lato"/>
                <a:sym typeface="Lato"/>
              </a:rPr>
              <a:t>Longitudinal analysis: “how has MCB3’s posture on liquor licensing changed?”</a:t>
            </a:r>
            <a:endParaRPr sz="1600">
              <a:solidFill>
                <a:srgbClr val="304D80"/>
              </a:solidFill>
              <a:latin typeface="Lato"/>
              <a:ea typeface="Lato"/>
              <a:cs typeface="Lato"/>
              <a:sym typeface="Lato"/>
            </a:endParaRPr>
          </a:p>
          <a:p>
            <a:pPr indent="0" lvl="0" marL="0" rtl="0" algn="l">
              <a:spcBef>
                <a:spcPts val="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Pattern detection: what gets denied vs. approved?</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  Semantic search by address, business, or policy topic</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Use case possibilities:</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Extract locations that are discussed to search by business name, address, agency, permit type</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t/>
            </a:r>
            <a:endParaRPr sz="16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600">
                <a:solidFill>
                  <a:srgbClr val="304D80"/>
                </a:solidFill>
                <a:latin typeface="Lato"/>
                <a:ea typeface="Lato"/>
                <a:cs typeface="Lato"/>
                <a:sym typeface="Lato"/>
              </a:rPr>
              <a:t>Now we transition into Block Party’s newest feature and what we built:</a:t>
            </a:r>
            <a:endParaRPr sz="1600">
              <a:solidFill>
                <a:srgbClr val="304D80"/>
              </a:solidFill>
              <a:latin typeface="Lato"/>
              <a:ea typeface="Lato"/>
              <a:cs typeface="Lato"/>
              <a:sym typeface="Lato"/>
            </a:endParaRPr>
          </a:p>
        </p:txBody>
      </p:sp>
      <p:sp>
        <p:nvSpPr>
          <p:cNvPr id="482" name="Google Shape;482;g396972c77f0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d01267bd3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d01267bd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we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9632e5ac8b_0_18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9632e5ac8b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Community boards discuss policies, initiatives, priorities which impact our day to day lives.</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spcBef>
                <a:spcPts val="0"/>
              </a:spcBef>
              <a:spcAft>
                <a:spcPts val="0"/>
              </a:spcAft>
              <a:buNone/>
            </a:pPr>
            <a:r>
              <a:rPr lang="en" sz="1400">
                <a:latin typeface="Roboto Mono"/>
                <a:ea typeface="Roboto Mono"/>
                <a:cs typeface="Roboto Mono"/>
                <a:sym typeface="Roboto Mono"/>
              </a:rPr>
              <a:t>They act as the community’s voice when brokering conversations with state and local governments, non profit agencies and other organizations.</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a:p>
            <a:pPr indent="0" lvl="0" marL="0" rtl="0" algn="l">
              <a:lnSpc>
                <a:spcPct val="115000"/>
              </a:lnSpc>
              <a:spcBef>
                <a:spcPts val="0"/>
              </a:spcBef>
              <a:spcAft>
                <a:spcPts val="0"/>
              </a:spcAft>
              <a:buNone/>
            </a:pPr>
            <a:r>
              <a:rPr lang="en" sz="1050">
                <a:solidFill>
                  <a:srgbClr val="1F1F1F"/>
                </a:solidFill>
                <a:latin typeface="Inter"/>
                <a:ea typeface="Inter"/>
                <a:cs typeface="Inter"/>
                <a:sym typeface="Inter"/>
              </a:rPr>
              <a:t>In a nutshell, they are the most local level of democracy, and making them more accessible strengthens the representation of the community. </a:t>
            </a:r>
            <a:endParaRPr sz="1400">
              <a:latin typeface="Roboto Mono"/>
              <a:ea typeface="Roboto Mono"/>
              <a:cs typeface="Roboto Mono"/>
              <a:sym typeface="Roboto Mon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ce2ab87c40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ce2ab87c40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ce2ab87c40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Pause to ask if folks are familiar with vector embeddings</a:t>
            </a:r>
            <a:endParaRPr/>
          </a:p>
        </p:txBody>
      </p:sp>
      <p:sp>
        <p:nvSpPr>
          <p:cNvPr id="532" name="Google Shape;532;g3ce2ab87c40_0_1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d1f982a191_0_1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d1f982a191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9632e5ac8b_0_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9632e5ac8b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wants to read this?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d1f982a191_0_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d1f982a191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created a summary from the full resolution text in order to make the information more accessible. Here is what the full resolution looked like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d1f982a191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d1f982a191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9632e5ac8b_0_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9632e5ac8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96972c77f0_0_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396972c77f0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ce2ab87c40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solidFill>
                  <a:schemeClr val="dk1"/>
                </a:solidFill>
              </a:rPr>
              <a:t>Please look through it and give us ideas, and </a:t>
            </a:r>
            <a:endParaRPr sz="1400">
              <a:solidFill>
                <a:schemeClr val="dk1"/>
              </a:solidFill>
            </a:endParaRPr>
          </a:p>
          <a:p>
            <a:pPr indent="0" lvl="0" marL="0" rtl="0" algn="ctr">
              <a:spcBef>
                <a:spcPts val="0"/>
              </a:spcBef>
              <a:spcAft>
                <a:spcPts val="0"/>
              </a:spcAft>
              <a:buClr>
                <a:schemeClr val="dk1"/>
              </a:buClr>
              <a:buSzPts val="1100"/>
              <a:buFont typeface="Arial"/>
              <a:buNone/>
            </a:pPr>
            <a:r>
              <a:rPr lang="en" sz="1400">
                <a:solidFill>
                  <a:schemeClr val="dk1"/>
                </a:solidFill>
              </a:rPr>
              <a:t>Sign up for email - subscribe</a:t>
            </a:r>
            <a:endParaRPr sz="1400">
              <a:solidFill>
                <a:schemeClr val="dk1"/>
              </a:solidFill>
            </a:endParaRPr>
          </a:p>
          <a:p>
            <a:pPr indent="0" lvl="0" marL="0" rtl="0" algn="ctr">
              <a:spcBef>
                <a:spcPts val="0"/>
              </a:spcBef>
              <a:spcAft>
                <a:spcPts val="0"/>
              </a:spcAft>
              <a:buClr>
                <a:schemeClr val="dk1"/>
              </a:buClr>
              <a:buSzPts val="1100"/>
              <a:buFont typeface="Arial"/>
              <a:buNone/>
            </a:pPr>
            <a:r>
              <a:rPr lang="en" sz="1400">
                <a:solidFill>
                  <a:schemeClr val="dk1"/>
                </a:solidFill>
              </a:rPr>
              <a:t>Read Tal’s substack! He writes about newsletters about Community Boards</a:t>
            </a:r>
            <a:endParaRPr sz="1400">
              <a:solidFill>
                <a:schemeClr val="dk1"/>
              </a:solidFill>
            </a:endParaRPr>
          </a:p>
          <a:p>
            <a:pPr indent="0" lvl="0" marL="0" rtl="0" algn="ctr">
              <a:spcBef>
                <a:spcPts val="0"/>
              </a:spcBef>
              <a:spcAft>
                <a:spcPts val="0"/>
              </a:spcAft>
              <a:buClr>
                <a:schemeClr val="dk1"/>
              </a:buClr>
              <a:buSzPts val="1100"/>
              <a:buFont typeface="Arial"/>
              <a:buNone/>
            </a:pPr>
            <a:r>
              <a:t/>
            </a:r>
            <a:endParaRPr sz="1400">
              <a:solidFill>
                <a:schemeClr val="dk1"/>
              </a:solidFill>
            </a:endParaRPr>
          </a:p>
          <a:p>
            <a:pPr indent="0" lvl="0" marL="0" rtl="0" algn="ctr">
              <a:spcBef>
                <a:spcPts val="0"/>
              </a:spcBef>
              <a:spcAft>
                <a:spcPts val="0"/>
              </a:spcAft>
              <a:buClr>
                <a:schemeClr val="dk1"/>
              </a:buClr>
              <a:buSzPts val="1100"/>
              <a:buFont typeface="Arial"/>
              <a:buNone/>
            </a:pPr>
            <a:r>
              <a:rPr lang="en" sz="1400">
                <a:solidFill>
                  <a:schemeClr val="dk1"/>
                </a:solidFill>
              </a:rPr>
              <a:t>Go to a committee meeting!</a:t>
            </a:r>
            <a:endParaRPr sz="1200">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endParaRPr>
          </a:p>
        </p:txBody>
      </p:sp>
      <p:sp>
        <p:nvSpPr>
          <p:cNvPr id="629" name="Google Shape;629;g3ce2ab87c40_0_3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9632e5ac8b_0_11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9632e5ac8b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latin typeface="Roboto Mono"/>
                <a:ea typeface="Roboto Mono"/>
                <a:cs typeface="Roboto Mono"/>
                <a:sym typeface="Roboto Mono"/>
              </a:rPr>
              <a:t>We would love to connect - come join the party and sign-up to stay updated on conversations happening in your community board, or search through our archive mode for stories and insight.</a:t>
            </a:r>
            <a:endParaRPr sz="1400">
              <a:latin typeface="Roboto Mono"/>
              <a:ea typeface="Roboto Mono"/>
              <a:cs typeface="Roboto Mono"/>
              <a:sym typeface="Roboto Mon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9632e5ac8b_0_24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9632e5ac8b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Mono"/>
                <a:ea typeface="Roboto Mono"/>
                <a:cs typeface="Roboto Mono"/>
                <a:sym typeface="Roboto Mono"/>
              </a:rPr>
              <a:t>It can be said that democracy is not a spectator sport, and to become engaged in democracy we must be informed.</a:t>
            </a:r>
            <a:endParaRPr sz="1700">
              <a:latin typeface="Roboto Mono"/>
              <a:ea typeface="Roboto Mono"/>
              <a:cs typeface="Roboto Mono"/>
              <a:sym typeface="Roboto Mono"/>
            </a:endParaRPr>
          </a:p>
          <a:p>
            <a:pPr indent="0" lvl="0" marL="0" rtl="0" algn="l">
              <a:spcBef>
                <a:spcPts val="0"/>
              </a:spcBef>
              <a:spcAft>
                <a:spcPts val="0"/>
              </a:spcAft>
              <a:buNone/>
            </a:pPr>
            <a:r>
              <a:rPr lang="en" sz="1700">
                <a:latin typeface="Roboto Mono"/>
                <a:ea typeface="Roboto Mono"/>
                <a:cs typeface="Roboto Mono"/>
                <a:sym typeface="Roboto Mono"/>
              </a:rPr>
              <a:t>Encourage people to actually attend community board meetings, being informed can help be engaged - to know what is being discussed in the meetings, to speak up as a public member, or even to vote as a public member</a:t>
            </a:r>
            <a:endParaRPr sz="1700">
              <a:latin typeface="Roboto Mono"/>
              <a:ea typeface="Roboto Mono"/>
              <a:cs typeface="Roboto Mono"/>
              <a:sym typeface="Roboto Mono"/>
            </a:endParaRPr>
          </a:p>
          <a:p>
            <a:pPr indent="0" lvl="0" marL="0" rtl="0" algn="l">
              <a:spcBef>
                <a:spcPts val="0"/>
              </a:spcBef>
              <a:spcAft>
                <a:spcPts val="0"/>
              </a:spcAft>
              <a:buNone/>
            </a:pPr>
            <a:r>
              <a:rPr lang="en" sz="1700">
                <a:latin typeface="Roboto Mono"/>
                <a:ea typeface="Roboto Mono"/>
                <a:cs typeface="Roboto Mono"/>
                <a:sym typeface="Roboto Mono"/>
              </a:rPr>
              <a:t>Technology can help with this process of being informed</a:t>
            </a:r>
            <a:endParaRPr sz="1700">
              <a:latin typeface="Roboto Mono"/>
              <a:ea typeface="Roboto Mono"/>
              <a:cs typeface="Roboto Mono"/>
              <a:sym typeface="Roboto Mon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1d15b9c14e7_0_4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1d15b9c14e7_0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1d15b9c14e7_0_36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1d15b9c14e7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d1f982a191_0_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3d1f982a191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You would have had to click through 17 years of resolutions. Who is going to do that? This makes it searchable.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d1f982a191_0_1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3d1f982a191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Unless you’ve been on the CB for 17 years, you wouldn’t know that the CB has been talking about the redesign for ages.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3d1f982a191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3d1f982a191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9632e5ac8b_0_1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9632e5ac8b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Roboto Mono"/>
                <a:ea typeface="Roboto Mono"/>
                <a:cs typeface="Roboto Mono"/>
                <a:sym typeface="Roboto Mono"/>
              </a:rPr>
              <a:t>Oliver - on NYC OTI</a:t>
            </a:r>
            <a:endParaRPr sz="1400">
              <a:latin typeface="Roboto Mono"/>
              <a:ea typeface="Roboto Mono"/>
              <a:cs typeface="Roboto Mono"/>
              <a:sym typeface="Roboto Mono"/>
            </a:endParaRPr>
          </a:p>
          <a:p>
            <a:pPr indent="0" lvl="0" marL="0" rtl="0" algn="l">
              <a:spcBef>
                <a:spcPts val="0"/>
              </a:spcBef>
              <a:spcAft>
                <a:spcPts val="0"/>
              </a:spcAft>
              <a:buNone/>
            </a:pPr>
            <a:r>
              <a:t/>
            </a:r>
            <a:endParaRPr sz="1400">
              <a:latin typeface="Roboto Mono"/>
              <a:ea typeface="Roboto Mono"/>
              <a:cs typeface="Roboto Mono"/>
              <a:sym typeface="Roboto Mon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ce2ab87c40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400">
                <a:solidFill>
                  <a:srgbClr val="304D80"/>
                </a:solidFill>
                <a:latin typeface="Lato"/>
                <a:ea typeface="Lato"/>
                <a:cs typeface="Lato"/>
                <a:sym typeface="Lato"/>
              </a:rPr>
              <a:t>·  Heavy docket of liquor licensing, land use, and housing issues</a:t>
            </a:r>
            <a:endParaRPr sz="1400">
              <a:solidFill>
                <a:srgbClr val="304D80"/>
              </a:solidFill>
              <a:latin typeface="Lato"/>
              <a:ea typeface="Lato"/>
              <a:cs typeface="Lato"/>
              <a:sym typeface="Lato"/>
            </a:endParaRPr>
          </a:p>
          <a:p>
            <a:pPr indent="0" lvl="0" marL="0" rtl="0" algn="l">
              <a:spcBef>
                <a:spcPts val="600"/>
              </a:spcBef>
              <a:spcAft>
                <a:spcPts val="0"/>
              </a:spcAft>
              <a:buClr>
                <a:schemeClr val="dk1"/>
              </a:buClr>
              <a:buFont typeface="Arial"/>
              <a:buNone/>
            </a:pPr>
            <a:r>
              <a:rPr lang="en" sz="1400">
                <a:solidFill>
                  <a:srgbClr val="304D80"/>
                </a:solidFill>
                <a:latin typeface="Lato"/>
                <a:ea typeface="Lato"/>
                <a:cs typeface="Lato"/>
                <a:sym typeface="Lato"/>
              </a:rPr>
              <a:t>·  Well-documented minutes going back to 2002</a:t>
            </a:r>
            <a:endParaRPr sz="1400">
              <a:solidFill>
                <a:srgbClr val="304D80"/>
              </a:solidFill>
              <a:latin typeface="Lato"/>
              <a:ea typeface="Lato"/>
              <a:cs typeface="Lato"/>
              <a:sym typeface="Lato"/>
            </a:endParaRPr>
          </a:p>
          <a:p>
            <a:pPr indent="0" lvl="0" marL="0" rtl="0" algn="l">
              <a:spcBef>
                <a:spcPts val="600"/>
              </a:spcBef>
              <a:spcAft>
                <a:spcPts val="0"/>
              </a:spcAft>
              <a:buNone/>
            </a:pPr>
            <a:r>
              <a:rPr lang="en" sz="1400">
                <a:solidFill>
                  <a:srgbClr val="304D80"/>
                </a:solidFill>
                <a:latin typeface="Lato"/>
                <a:ea typeface="Lato"/>
                <a:cs typeface="Lato"/>
                <a:sym typeface="Lato"/>
              </a:rPr>
              <a:t>·  No centralization or database of minutes or resolutions - individual PDFs</a:t>
            </a:r>
            <a:endParaRPr sz="900"/>
          </a:p>
        </p:txBody>
      </p:sp>
      <p:sp>
        <p:nvSpPr>
          <p:cNvPr id="229" name="Google Shape;229;g3ce2ab87c40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9632e5ac8b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9632e5ac8b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ce2ab87c4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ce2ab87c40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ce2ab87c4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ce2ab87c40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120844"/>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1" name="Google Shape;11;p2"/>
          <p:cNvGrpSpPr/>
          <p:nvPr/>
        </p:nvGrpSpPr>
        <p:grpSpPr>
          <a:xfrm>
            <a:off x="-864112" y="-477312"/>
            <a:ext cx="10872219" cy="7812618"/>
            <a:chOff x="-935000" y="-18124"/>
            <a:chExt cx="10872219" cy="7812618"/>
          </a:xfrm>
        </p:grpSpPr>
        <p:grpSp>
          <p:nvGrpSpPr>
            <p:cNvPr id="12" name="Google Shape;12;p2"/>
            <p:cNvGrpSpPr/>
            <p:nvPr/>
          </p:nvGrpSpPr>
          <p:grpSpPr>
            <a:xfrm>
              <a:off x="-391894" y="5596825"/>
              <a:ext cx="9785975" cy="1261179"/>
              <a:chOff x="456788" y="3305401"/>
              <a:chExt cx="8230425" cy="1060705"/>
            </a:xfrm>
          </p:grpSpPr>
          <p:pic>
            <p:nvPicPr>
              <p:cNvPr id="13" name="Google Shape;13;p2"/>
              <p:cNvPicPr preferRelativeResize="0"/>
              <p:nvPr/>
            </p:nvPicPr>
            <p:blipFill>
              <a:blip r:embed="rId2">
                <a:alphaModFix/>
              </a:blip>
              <a:stretch>
                <a:fillRect/>
              </a:stretch>
            </p:blipFill>
            <p:spPr>
              <a:xfrm>
                <a:off x="3200363" y="3305401"/>
                <a:ext cx="916063" cy="1060705"/>
              </a:xfrm>
              <a:prstGeom prst="rect">
                <a:avLst/>
              </a:prstGeom>
              <a:noFill/>
              <a:ln>
                <a:noFill/>
              </a:ln>
            </p:spPr>
          </p:pic>
          <p:pic>
            <p:nvPicPr>
              <p:cNvPr id="14" name="Google Shape;14;p2"/>
              <p:cNvPicPr preferRelativeResize="0"/>
              <p:nvPr/>
            </p:nvPicPr>
            <p:blipFill>
              <a:blip r:embed="rId2">
                <a:alphaModFix/>
              </a:blip>
              <a:stretch>
                <a:fillRect/>
              </a:stretch>
            </p:blipFill>
            <p:spPr>
              <a:xfrm>
                <a:off x="4113963" y="3305401"/>
                <a:ext cx="916063" cy="1060705"/>
              </a:xfrm>
              <a:prstGeom prst="rect">
                <a:avLst/>
              </a:prstGeom>
              <a:noFill/>
              <a:ln>
                <a:noFill/>
              </a:ln>
            </p:spPr>
          </p:pic>
          <p:pic>
            <p:nvPicPr>
              <p:cNvPr id="15" name="Google Shape;15;p2"/>
              <p:cNvPicPr preferRelativeResize="0"/>
              <p:nvPr/>
            </p:nvPicPr>
            <p:blipFill>
              <a:blip r:embed="rId2">
                <a:alphaModFix/>
              </a:blip>
              <a:stretch>
                <a:fillRect/>
              </a:stretch>
            </p:blipFill>
            <p:spPr>
              <a:xfrm>
                <a:off x="5027563" y="3305401"/>
                <a:ext cx="916063" cy="1060705"/>
              </a:xfrm>
              <a:prstGeom prst="rect">
                <a:avLst/>
              </a:prstGeom>
              <a:noFill/>
              <a:ln>
                <a:noFill/>
              </a:ln>
            </p:spPr>
          </p:pic>
          <p:pic>
            <p:nvPicPr>
              <p:cNvPr id="16" name="Google Shape;16;p2"/>
              <p:cNvPicPr preferRelativeResize="0"/>
              <p:nvPr/>
            </p:nvPicPr>
            <p:blipFill>
              <a:blip r:embed="rId2">
                <a:alphaModFix/>
              </a:blip>
              <a:stretch>
                <a:fillRect/>
              </a:stretch>
            </p:blipFill>
            <p:spPr>
              <a:xfrm>
                <a:off x="5941175" y="3305401"/>
                <a:ext cx="916063" cy="1060705"/>
              </a:xfrm>
              <a:prstGeom prst="rect">
                <a:avLst/>
              </a:prstGeom>
              <a:noFill/>
              <a:ln>
                <a:noFill/>
              </a:ln>
            </p:spPr>
          </p:pic>
          <p:pic>
            <p:nvPicPr>
              <p:cNvPr id="17" name="Google Shape;17;p2"/>
              <p:cNvPicPr preferRelativeResize="0"/>
              <p:nvPr/>
            </p:nvPicPr>
            <p:blipFill>
              <a:blip r:embed="rId2">
                <a:alphaModFix/>
              </a:blip>
              <a:stretch>
                <a:fillRect/>
              </a:stretch>
            </p:blipFill>
            <p:spPr>
              <a:xfrm>
                <a:off x="456788" y="3305401"/>
                <a:ext cx="916063" cy="1060705"/>
              </a:xfrm>
              <a:prstGeom prst="rect">
                <a:avLst/>
              </a:prstGeom>
              <a:noFill/>
              <a:ln>
                <a:noFill/>
              </a:ln>
            </p:spPr>
          </p:pic>
          <p:pic>
            <p:nvPicPr>
              <p:cNvPr id="18" name="Google Shape;18;p2"/>
              <p:cNvPicPr preferRelativeResize="0"/>
              <p:nvPr/>
            </p:nvPicPr>
            <p:blipFill>
              <a:blip r:embed="rId2">
                <a:alphaModFix/>
              </a:blip>
              <a:stretch>
                <a:fillRect/>
              </a:stretch>
            </p:blipFill>
            <p:spPr>
              <a:xfrm>
                <a:off x="1370388" y="3305401"/>
                <a:ext cx="916063" cy="1060705"/>
              </a:xfrm>
              <a:prstGeom prst="rect">
                <a:avLst/>
              </a:prstGeom>
              <a:noFill/>
              <a:ln>
                <a:noFill/>
              </a:ln>
            </p:spPr>
          </p:pic>
          <p:pic>
            <p:nvPicPr>
              <p:cNvPr id="19" name="Google Shape;19;p2"/>
              <p:cNvPicPr preferRelativeResize="0"/>
              <p:nvPr/>
            </p:nvPicPr>
            <p:blipFill>
              <a:blip r:embed="rId2">
                <a:alphaModFix/>
              </a:blip>
              <a:stretch>
                <a:fillRect/>
              </a:stretch>
            </p:blipFill>
            <p:spPr>
              <a:xfrm>
                <a:off x="2284000" y="3305401"/>
                <a:ext cx="916063" cy="1060705"/>
              </a:xfrm>
              <a:prstGeom prst="rect">
                <a:avLst/>
              </a:prstGeom>
              <a:noFill/>
              <a:ln>
                <a:noFill/>
              </a:ln>
            </p:spPr>
          </p:pic>
          <p:pic>
            <p:nvPicPr>
              <p:cNvPr id="20" name="Google Shape;20;p2"/>
              <p:cNvPicPr preferRelativeResize="0"/>
              <p:nvPr/>
            </p:nvPicPr>
            <p:blipFill>
              <a:blip r:embed="rId2">
                <a:alphaModFix/>
              </a:blip>
              <a:stretch>
                <a:fillRect/>
              </a:stretch>
            </p:blipFill>
            <p:spPr>
              <a:xfrm>
                <a:off x="6857538" y="3305401"/>
                <a:ext cx="916063" cy="1060705"/>
              </a:xfrm>
              <a:prstGeom prst="rect">
                <a:avLst/>
              </a:prstGeom>
              <a:noFill/>
              <a:ln>
                <a:noFill/>
              </a:ln>
            </p:spPr>
          </p:pic>
          <p:pic>
            <p:nvPicPr>
              <p:cNvPr id="21" name="Google Shape;21;p2"/>
              <p:cNvPicPr preferRelativeResize="0"/>
              <p:nvPr/>
            </p:nvPicPr>
            <p:blipFill>
              <a:blip r:embed="rId2">
                <a:alphaModFix/>
              </a:blip>
              <a:stretch>
                <a:fillRect/>
              </a:stretch>
            </p:blipFill>
            <p:spPr>
              <a:xfrm>
                <a:off x="7771150" y="3305401"/>
                <a:ext cx="916063" cy="1060705"/>
              </a:xfrm>
              <a:prstGeom prst="rect">
                <a:avLst/>
              </a:prstGeom>
              <a:noFill/>
              <a:ln>
                <a:noFill/>
              </a:ln>
            </p:spPr>
          </p:pic>
        </p:grpSp>
        <p:grpSp>
          <p:nvGrpSpPr>
            <p:cNvPr id="22" name="Google Shape;22;p2"/>
            <p:cNvGrpSpPr/>
            <p:nvPr/>
          </p:nvGrpSpPr>
          <p:grpSpPr>
            <a:xfrm>
              <a:off x="-391894" y="3725164"/>
              <a:ext cx="9785975" cy="1261179"/>
              <a:chOff x="456788" y="3305401"/>
              <a:chExt cx="8230425" cy="1060705"/>
            </a:xfrm>
          </p:grpSpPr>
          <p:pic>
            <p:nvPicPr>
              <p:cNvPr id="23" name="Google Shape;23;p2"/>
              <p:cNvPicPr preferRelativeResize="0"/>
              <p:nvPr/>
            </p:nvPicPr>
            <p:blipFill>
              <a:blip r:embed="rId2">
                <a:alphaModFix/>
              </a:blip>
              <a:stretch>
                <a:fillRect/>
              </a:stretch>
            </p:blipFill>
            <p:spPr>
              <a:xfrm>
                <a:off x="3200363" y="3305401"/>
                <a:ext cx="916063" cy="1060705"/>
              </a:xfrm>
              <a:prstGeom prst="rect">
                <a:avLst/>
              </a:prstGeom>
              <a:noFill/>
              <a:ln>
                <a:noFill/>
              </a:ln>
            </p:spPr>
          </p:pic>
          <p:pic>
            <p:nvPicPr>
              <p:cNvPr id="24" name="Google Shape;24;p2"/>
              <p:cNvPicPr preferRelativeResize="0"/>
              <p:nvPr/>
            </p:nvPicPr>
            <p:blipFill>
              <a:blip r:embed="rId2">
                <a:alphaModFix/>
              </a:blip>
              <a:stretch>
                <a:fillRect/>
              </a:stretch>
            </p:blipFill>
            <p:spPr>
              <a:xfrm>
                <a:off x="4113963" y="3305401"/>
                <a:ext cx="916063" cy="1060705"/>
              </a:xfrm>
              <a:prstGeom prst="rect">
                <a:avLst/>
              </a:prstGeom>
              <a:noFill/>
              <a:ln>
                <a:noFill/>
              </a:ln>
            </p:spPr>
          </p:pic>
          <p:pic>
            <p:nvPicPr>
              <p:cNvPr id="25" name="Google Shape;25;p2"/>
              <p:cNvPicPr preferRelativeResize="0"/>
              <p:nvPr/>
            </p:nvPicPr>
            <p:blipFill>
              <a:blip r:embed="rId2">
                <a:alphaModFix/>
              </a:blip>
              <a:stretch>
                <a:fillRect/>
              </a:stretch>
            </p:blipFill>
            <p:spPr>
              <a:xfrm>
                <a:off x="5027563" y="3305401"/>
                <a:ext cx="916063" cy="1060705"/>
              </a:xfrm>
              <a:prstGeom prst="rect">
                <a:avLst/>
              </a:prstGeom>
              <a:noFill/>
              <a:ln>
                <a:noFill/>
              </a:ln>
            </p:spPr>
          </p:pic>
          <p:pic>
            <p:nvPicPr>
              <p:cNvPr id="26" name="Google Shape;26;p2"/>
              <p:cNvPicPr preferRelativeResize="0"/>
              <p:nvPr/>
            </p:nvPicPr>
            <p:blipFill>
              <a:blip r:embed="rId2">
                <a:alphaModFix/>
              </a:blip>
              <a:stretch>
                <a:fillRect/>
              </a:stretch>
            </p:blipFill>
            <p:spPr>
              <a:xfrm>
                <a:off x="5941175" y="3305401"/>
                <a:ext cx="916063" cy="1060705"/>
              </a:xfrm>
              <a:prstGeom prst="rect">
                <a:avLst/>
              </a:prstGeom>
              <a:noFill/>
              <a:ln>
                <a:noFill/>
              </a:ln>
            </p:spPr>
          </p:pic>
          <p:pic>
            <p:nvPicPr>
              <p:cNvPr id="27" name="Google Shape;27;p2"/>
              <p:cNvPicPr preferRelativeResize="0"/>
              <p:nvPr/>
            </p:nvPicPr>
            <p:blipFill>
              <a:blip r:embed="rId2">
                <a:alphaModFix/>
              </a:blip>
              <a:stretch>
                <a:fillRect/>
              </a:stretch>
            </p:blipFill>
            <p:spPr>
              <a:xfrm>
                <a:off x="456788" y="3305401"/>
                <a:ext cx="916063" cy="1060705"/>
              </a:xfrm>
              <a:prstGeom prst="rect">
                <a:avLst/>
              </a:prstGeom>
              <a:noFill/>
              <a:ln>
                <a:noFill/>
              </a:ln>
            </p:spPr>
          </p:pic>
          <p:pic>
            <p:nvPicPr>
              <p:cNvPr id="28" name="Google Shape;28;p2"/>
              <p:cNvPicPr preferRelativeResize="0"/>
              <p:nvPr/>
            </p:nvPicPr>
            <p:blipFill>
              <a:blip r:embed="rId2">
                <a:alphaModFix/>
              </a:blip>
              <a:stretch>
                <a:fillRect/>
              </a:stretch>
            </p:blipFill>
            <p:spPr>
              <a:xfrm>
                <a:off x="1370388" y="3305401"/>
                <a:ext cx="916063" cy="1060705"/>
              </a:xfrm>
              <a:prstGeom prst="rect">
                <a:avLst/>
              </a:prstGeom>
              <a:noFill/>
              <a:ln>
                <a:noFill/>
              </a:ln>
            </p:spPr>
          </p:pic>
          <p:pic>
            <p:nvPicPr>
              <p:cNvPr id="29" name="Google Shape;29;p2"/>
              <p:cNvPicPr preferRelativeResize="0"/>
              <p:nvPr/>
            </p:nvPicPr>
            <p:blipFill>
              <a:blip r:embed="rId2">
                <a:alphaModFix/>
              </a:blip>
              <a:stretch>
                <a:fillRect/>
              </a:stretch>
            </p:blipFill>
            <p:spPr>
              <a:xfrm>
                <a:off x="2284000" y="3305401"/>
                <a:ext cx="916063" cy="1060705"/>
              </a:xfrm>
              <a:prstGeom prst="rect">
                <a:avLst/>
              </a:prstGeom>
              <a:noFill/>
              <a:ln>
                <a:noFill/>
              </a:ln>
            </p:spPr>
          </p:pic>
          <p:pic>
            <p:nvPicPr>
              <p:cNvPr id="30" name="Google Shape;30;p2"/>
              <p:cNvPicPr preferRelativeResize="0"/>
              <p:nvPr/>
            </p:nvPicPr>
            <p:blipFill>
              <a:blip r:embed="rId2">
                <a:alphaModFix/>
              </a:blip>
              <a:stretch>
                <a:fillRect/>
              </a:stretch>
            </p:blipFill>
            <p:spPr>
              <a:xfrm>
                <a:off x="6857538" y="3305401"/>
                <a:ext cx="916063" cy="1060705"/>
              </a:xfrm>
              <a:prstGeom prst="rect">
                <a:avLst/>
              </a:prstGeom>
              <a:noFill/>
              <a:ln>
                <a:noFill/>
              </a:ln>
            </p:spPr>
          </p:pic>
          <p:pic>
            <p:nvPicPr>
              <p:cNvPr id="31" name="Google Shape;31;p2"/>
              <p:cNvPicPr preferRelativeResize="0"/>
              <p:nvPr/>
            </p:nvPicPr>
            <p:blipFill>
              <a:blip r:embed="rId2">
                <a:alphaModFix/>
              </a:blip>
              <a:stretch>
                <a:fillRect/>
              </a:stretch>
            </p:blipFill>
            <p:spPr>
              <a:xfrm>
                <a:off x="7771150" y="3305401"/>
                <a:ext cx="916063" cy="1060705"/>
              </a:xfrm>
              <a:prstGeom prst="rect">
                <a:avLst/>
              </a:prstGeom>
              <a:noFill/>
              <a:ln>
                <a:noFill/>
              </a:ln>
            </p:spPr>
          </p:pic>
        </p:grpSp>
        <p:grpSp>
          <p:nvGrpSpPr>
            <p:cNvPr id="32" name="Google Shape;32;p2"/>
            <p:cNvGrpSpPr/>
            <p:nvPr/>
          </p:nvGrpSpPr>
          <p:grpSpPr>
            <a:xfrm>
              <a:off x="-935000" y="4660349"/>
              <a:ext cx="10872219" cy="1262469"/>
              <a:chOff x="0" y="4081709"/>
              <a:chExt cx="9144002" cy="1061791"/>
            </a:xfrm>
          </p:grpSpPr>
          <p:pic>
            <p:nvPicPr>
              <p:cNvPr id="33" name="Google Shape;33;p2"/>
              <p:cNvPicPr preferRelativeResize="0"/>
              <p:nvPr/>
            </p:nvPicPr>
            <p:blipFill>
              <a:blip r:embed="rId3">
                <a:alphaModFix/>
              </a:blip>
              <a:stretch>
                <a:fillRect/>
              </a:stretch>
            </p:blipFill>
            <p:spPr>
              <a:xfrm>
                <a:off x="0" y="4081709"/>
                <a:ext cx="921566" cy="1061791"/>
              </a:xfrm>
              <a:prstGeom prst="rect">
                <a:avLst/>
              </a:prstGeom>
              <a:noFill/>
              <a:ln>
                <a:noFill/>
              </a:ln>
            </p:spPr>
          </p:pic>
          <p:pic>
            <p:nvPicPr>
              <p:cNvPr id="34" name="Google Shape;34;p2"/>
              <p:cNvPicPr preferRelativeResize="0"/>
              <p:nvPr/>
            </p:nvPicPr>
            <p:blipFill>
              <a:blip r:embed="rId3">
                <a:alphaModFix/>
              </a:blip>
              <a:stretch>
                <a:fillRect/>
              </a:stretch>
            </p:blipFill>
            <p:spPr>
              <a:xfrm>
                <a:off x="1827212" y="4081709"/>
                <a:ext cx="921566" cy="1061791"/>
              </a:xfrm>
              <a:prstGeom prst="rect">
                <a:avLst/>
              </a:prstGeom>
              <a:noFill/>
              <a:ln>
                <a:noFill/>
              </a:ln>
            </p:spPr>
          </p:pic>
          <p:pic>
            <p:nvPicPr>
              <p:cNvPr id="35" name="Google Shape;35;p2"/>
              <p:cNvPicPr preferRelativeResize="0"/>
              <p:nvPr/>
            </p:nvPicPr>
            <p:blipFill>
              <a:blip r:embed="rId3">
                <a:alphaModFix/>
              </a:blip>
              <a:stretch>
                <a:fillRect/>
              </a:stretch>
            </p:blipFill>
            <p:spPr>
              <a:xfrm>
                <a:off x="3654424" y="4081709"/>
                <a:ext cx="921566" cy="1061791"/>
              </a:xfrm>
              <a:prstGeom prst="rect">
                <a:avLst/>
              </a:prstGeom>
              <a:noFill/>
              <a:ln>
                <a:noFill/>
              </a:ln>
            </p:spPr>
          </p:pic>
          <p:pic>
            <p:nvPicPr>
              <p:cNvPr id="36" name="Google Shape;36;p2"/>
              <p:cNvPicPr preferRelativeResize="0"/>
              <p:nvPr/>
            </p:nvPicPr>
            <p:blipFill>
              <a:blip r:embed="rId3">
                <a:alphaModFix/>
              </a:blip>
              <a:stretch>
                <a:fillRect/>
              </a:stretch>
            </p:blipFill>
            <p:spPr>
              <a:xfrm>
                <a:off x="5481635" y="4081709"/>
                <a:ext cx="921566" cy="1061791"/>
              </a:xfrm>
              <a:prstGeom prst="rect">
                <a:avLst/>
              </a:prstGeom>
              <a:noFill/>
              <a:ln>
                <a:noFill/>
              </a:ln>
            </p:spPr>
          </p:pic>
          <p:pic>
            <p:nvPicPr>
              <p:cNvPr id="37" name="Google Shape;37;p2"/>
              <p:cNvPicPr preferRelativeResize="0"/>
              <p:nvPr/>
            </p:nvPicPr>
            <p:blipFill>
              <a:blip r:embed="rId3">
                <a:alphaModFix/>
              </a:blip>
              <a:stretch>
                <a:fillRect/>
              </a:stretch>
            </p:blipFill>
            <p:spPr>
              <a:xfrm>
                <a:off x="913606" y="4081709"/>
                <a:ext cx="921566" cy="1061791"/>
              </a:xfrm>
              <a:prstGeom prst="rect">
                <a:avLst/>
              </a:prstGeom>
              <a:noFill/>
              <a:ln>
                <a:noFill/>
              </a:ln>
            </p:spPr>
          </p:pic>
          <p:pic>
            <p:nvPicPr>
              <p:cNvPr id="38" name="Google Shape;38;p2"/>
              <p:cNvPicPr preferRelativeResize="0"/>
              <p:nvPr/>
            </p:nvPicPr>
            <p:blipFill>
              <a:blip r:embed="rId3">
                <a:alphaModFix/>
              </a:blip>
              <a:stretch>
                <a:fillRect/>
              </a:stretch>
            </p:blipFill>
            <p:spPr>
              <a:xfrm>
                <a:off x="2740818" y="4081709"/>
                <a:ext cx="921566" cy="1061791"/>
              </a:xfrm>
              <a:prstGeom prst="rect">
                <a:avLst/>
              </a:prstGeom>
              <a:noFill/>
              <a:ln>
                <a:noFill/>
              </a:ln>
            </p:spPr>
          </p:pic>
          <p:pic>
            <p:nvPicPr>
              <p:cNvPr id="39" name="Google Shape;39;p2"/>
              <p:cNvPicPr preferRelativeResize="0"/>
              <p:nvPr/>
            </p:nvPicPr>
            <p:blipFill>
              <a:blip r:embed="rId3">
                <a:alphaModFix/>
              </a:blip>
              <a:stretch>
                <a:fillRect/>
              </a:stretch>
            </p:blipFill>
            <p:spPr>
              <a:xfrm>
                <a:off x="4568030" y="4081709"/>
                <a:ext cx="921566" cy="1061791"/>
              </a:xfrm>
              <a:prstGeom prst="rect">
                <a:avLst/>
              </a:prstGeom>
              <a:noFill/>
              <a:ln>
                <a:noFill/>
              </a:ln>
            </p:spPr>
          </p:pic>
          <p:pic>
            <p:nvPicPr>
              <p:cNvPr id="40" name="Google Shape;40;p2"/>
              <p:cNvPicPr preferRelativeResize="0"/>
              <p:nvPr/>
            </p:nvPicPr>
            <p:blipFill>
              <a:blip r:embed="rId3">
                <a:alphaModFix/>
              </a:blip>
              <a:stretch>
                <a:fillRect/>
              </a:stretch>
            </p:blipFill>
            <p:spPr>
              <a:xfrm>
                <a:off x="6395241" y="4081709"/>
                <a:ext cx="921566" cy="1061791"/>
              </a:xfrm>
              <a:prstGeom prst="rect">
                <a:avLst/>
              </a:prstGeom>
              <a:noFill/>
              <a:ln>
                <a:noFill/>
              </a:ln>
            </p:spPr>
          </p:pic>
          <p:pic>
            <p:nvPicPr>
              <p:cNvPr id="41" name="Google Shape;41;p2"/>
              <p:cNvPicPr preferRelativeResize="0"/>
              <p:nvPr/>
            </p:nvPicPr>
            <p:blipFill>
              <a:blip r:embed="rId3">
                <a:alphaModFix/>
              </a:blip>
              <a:stretch>
                <a:fillRect/>
              </a:stretch>
            </p:blipFill>
            <p:spPr>
              <a:xfrm>
                <a:off x="7308830" y="4081709"/>
                <a:ext cx="921566" cy="1061791"/>
              </a:xfrm>
              <a:prstGeom prst="rect">
                <a:avLst/>
              </a:prstGeom>
              <a:noFill/>
              <a:ln>
                <a:noFill/>
              </a:ln>
            </p:spPr>
          </p:pic>
          <p:pic>
            <p:nvPicPr>
              <p:cNvPr id="42" name="Google Shape;42;p2"/>
              <p:cNvPicPr preferRelativeResize="0"/>
              <p:nvPr/>
            </p:nvPicPr>
            <p:blipFill>
              <a:blip r:embed="rId3">
                <a:alphaModFix/>
              </a:blip>
              <a:stretch>
                <a:fillRect/>
              </a:stretch>
            </p:blipFill>
            <p:spPr>
              <a:xfrm>
                <a:off x="8222436" y="4081709"/>
                <a:ext cx="921566" cy="1061791"/>
              </a:xfrm>
              <a:prstGeom prst="rect">
                <a:avLst/>
              </a:prstGeom>
              <a:noFill/>
              <a:ln>
                <a:noFill/>
              </a:ln>
            </p:spPr>
          </p:pic>
        </p:grpSp>
        <p:grpSp>
          <p:nvGrpSpPr>
            <p:cNvPr id="43" name="Google Shape;43;p2"/>
            <p:cNvGrpSpPr/>
            <p:nvPr/>
          </p:nvGrpSpPr>
          <p:grpSpPr>
            <a:xfrm>
              <a:off x="-935000" y="2788689"/>
              <a:ext cx="10872219" cy="1262469"/>
              <a:chOff x="0" y="4081709"/>
              <a:chExt cx="9144002" cy="1061791"/>
            </a:xfrm>
          </p:grpSpPr>
          <p:pic>
            <p:nvPicPr>
              <p:cNvPr id="44" name="Google Shape;44;p2"/>
              <p:cNvPicPr preferRelativeResize="0"/>
              <p:nvPr/>
            </p:nvPicPr>
            <p:blipFill>
              <a:blip r:embed="rId3">
                <a:alphaModFix/>
              </a:blip>
              <a:stretch>
                <a:fillRect/>
              </a:stretch>
            </p:blipFill>
            <p:spPr>
              <a:xfrm>
                <a:off x="0" y="4081709"/>
                <a:ext cx="921566" cy="1061791"/>
              </a:xfrm>
              <a:prstGeom prst="rect">
                <a:avLst/>
              </a:prstGeom>
              <a:noFill/>
              <a:ln>
                <a:noFill/>
              </a:ln>
            </p:spPr>
          </p:pic>
          <p:pic>
            <p:nvPicPr>
              <p:cNvPr id="45" name="Google Shape;45;p2"/>
              <p:cNvPicPr preferRelativeResize="0"/>
              <p:nvPr/>
            </p:nvPicPr>
            <p:blipFill>
              <a:blip r:embed="rId3">
                <a:alphaModFix/>
              </a:blip>
              <a:stretch>
                <a:fillRect/>
              </a:stretch>
            </p:blipFill>
            <p:spPr>
              <a:xfrm>
                <a:off x="1827212" y="4081709"/>
                <a:ext cx="921566" cy="1061791"/>
              </a:xfrm>
              <a:prstGeom prst="rect">
                <a:avLst/>
              </a:prstGeom>
              <a:noFill/>
              <a:ln>
                <a:noFill/>
              </a:ln>
            </p:spPr>
          </p:pic>
          <p:pic>
            <p:nvPicPr>
              <p:cNvPr id="46" name="Google Shape;46;p2"/>
              <p:cNvPicPr preferRelativeResize="0"/>
              <p:nvPr/>
            </p:nvPicPr>
            <p:blipFill>
              <a:blip r:embed="rId3">
                <a:alphaModFix/>
              </a:blip>
              <a:stretch>
                <a:fillRect/>
              </a:stretch>
            </p:blipFill>
            <p:spPr>
              <a:xfrm>
                <a:off x="3654424" y="4081709"/>
                <a:ext cx="921566" cy="1061791"/>
              </a:xfrm>
              <a:prstGeom prst="rect">
                <a:avLst/>
              </a:prstGeom>
              <a:noFill/>
              <a:ln>
                <a:noFill/>
              </a:ln>
            </p:spPr>
          </p:pic>
          <p:pic>
            <p:nvPicPr>
              <p:cNvPr id="47" name="Google Shape;47;p2"/>
              <p:cNvPicPr preferRelativeResize="0"/>
              <p:nvPr/>
            </p:nvPicPr>
            <p:blipFill>
              <a:blip r:embed="rId3">
                <a:alphaModFix/>
              </a:blip>
              <a:stretch>
                <a:fillRect/>
              </a:stretch>
            </p:blipFill>
            <p:spPr>
              <a:xfrm>
                <a:off x="5481635" y="4081709"/>
                <a:ext cx="921566" cy="1061791"/>
              </a:xfrm>
              <a:prstGeom prst="rect">
                <a:avLst/>
              </a:prstGeom>
              <a:noFill/>
              <a:ln>
                <a:noFill/>
              </a:ln>
            </p:spPr>
          </p:pic>
          <p:pic>
            <p:nvPicPr>
              <p:cNvPr id="48" name="Google Shape;48;p2"/>
              <p:cNvPicPr preferRelativeResize="0"/>
              <p:nvPr/>
            </p:nvPicPr>
            <p:blipFill>
              <a:blip r:embed="rId3">
                <a:alphaModFix/>
              </a:blip>
              <a:stretch>
                <a:fillRect/>
              </a:stretch>
            </p:blipFill>
            <p:spPr>
              <a:xfrm>
                <a:off x="913606" y="4081709"/>
                <a:ext cx="921566" cy="1061791"/>
              </a:xfrm>
              <a:prstGeom prst="rect">
                <a:avLst/>
              </a:prstGeom>
              <a:noFill/>
              <a:ln>
                <a:noFill/>
              </a:ln>
            </p:spPr>
          </p:pic>
          <p:pic>
            <p:nvPicPr>
              <p:cNvPr id="49" name="Google Shape;49;p2"/>
              <p:cNvPicPr preferRelativeResize="0"/>
              <p:nvPr/>
            </p:nvPicPr>
            <p:blipFill>
              <a:blip r:embed="rId3">
                <a:alphaModFix/>
              </a:blip>
              <a:stretch>
                <a:fillRect/>
              </a:stretch>
            </p:blipFill>
            <p:spPr>
              <a:xfrm>
                <a:off x="2740818" y="4081709"/>
                <a:ext cx="921566" cy="1061791"/>
              </a:xfrm>
              <a:prstGeom prst="rect">
                <a:avLst/>
              </a:prstGeom>
              <a:noFill/>
              <a:ln>
                <a:noFill/>
              </a:ln>
            </p:spPr>
          </p:pic>
          <p:pic>
            <p:nvPicPr>
              <p:cNvPr id="50" name="Google Shape;50;p2"/>
              <p:cNvPicPr preferRelativeResize="0"/>
              <p:nvPr/>
            </p:nvPicPr>
            <p:blipFill>
              <a:blip r:embed="rId3">
                <a:alphaModFix/>
              </a:blip>
              <a:stretch>
                <a:fillRect/>
              </a:stretch>
            </p:blipFill>
            <p:spPr>
              <a:xfrm>
                <a:off x="4568030" y="4081709"/>
                <a:ext cx="921566" cy="1061791"/>
              </a:xfrm>
              <a:prstGeom prst="rect">
                <a:avLst/>
              </a:prstGeom>
              <a:noFill/>
              <a:ln>
                <a:noFill/>
              </a:ln>
            </p:spPr>
          </p:pic>
          <p:pic>
            <p:nvPicPr>
              <p:cNvPr id="51" name="Google Shape;51;p2"/>
              <p:cNvPicPr preferRelativeResize="0"/>
              <p:nvPr/>
            </p:nvPicPr>
            <p:blipFill>
              <a:blip r:embed="rId3">
                <a:alphaModFix/>
              </a:blip>
              <a:stretch>
                <a:fillRect/>
              </a:stretch>
            </p:blipFill>
            <p:spPr>
              <a:xfrm>
                <a:off x="6395241" y="4081709"/>
                <a:ext cx="921566" cy="1061791"/>
              </a:xfrm>
              <a:prstGeom prst="rect">
                <a:avLst/>
              </a:prstGeom>
              <a:noFill/>
              <a:ln>
                <a:noFill/>
              </a:ln>
            </p:spPr>
          </p:pic>
          <p:pic>
            <p:nvPicPr>
              <p:cNvPr id="52" name="Google Shape;52;p2"/>
              <p:cNvPicPr preferRelativeResize="0"/>
              <p:nvPr/>
            </p:nvPicPr>
            <p:blipFill>
              <a:blip r:embed="rId3">
                <a:alphaModFix/>
              </a:blip>
              <a:stretch>
                <a:fillRect/>
              </a:stretch>
            </p:blipFill>
            <p:spPr>
              <a:xfrm>
                <a:off x="7308830" y="4081709"/>
                <a:ext cx="921566" cy="1061791"/>
              </a:xfrm>
              <a:prstGeom prst="rect">
                <a:avLst/>
              </a:prstGeom>
              <a:noFill/>
              <a:ln>
                <a:noFill/>
              </a:ln>
            </p:spPr>
          </p:pic>
          <p:pic>
            <p:nvPicPr>
              <p:cNvPr id="53" name="Google Shape;53;p2"/>
              <p:cNvPicPr preferRelativeResize="0"/>
              <p:nvPr/>
            </p:nvPicPr>
            <p:blipFill>
              <a:blip r:embed="rId3">
                <a:alphaModFix/>
              </a:blip>
              <a:stretch>
                <a:fillRect/>
              </a:stretch>
            </p:blipFill>
            <p:spPr>
              <a:xfrm>
                <a:off x="8222436" y="4081709"/>
                <a:ext cx="921566" cy="1061791"/>
              </a:xfrm>
              <a:prstGeom prst="rect">
                <a:avLst/>
              </a:prstGeom>
              <a:noFill/>
              <a:ln>
                <a:noFill/>
              </a:ln>
            </p:spPr>
          </p:pic>
        </p:grpSp>
        <p:grpSp>
          <p:nvGrpSpPr>
            <p:cNvPr id="54" name="Google Shape;54;p2"/>
            <p:cNvGrpSpPr/>
            <p:nvPr/>
          </p:nvGrpSpPr>
          <p:grpSpPr>
            <a:xfrm>
              <a:off x="-391894" y="1853526"/>
              <a:ext cx="9785975" cy="1261179"/>
              <a:chOff x="456788" y="3305401"/>
              <a:chExt cx="8230425" cy="1060705"/>
            </a:xfrm>
          </p:grpSpPr>
          <p:pic>
            <p:nvPicPr>
              <p:cNvPr id="55" name="Google Shape;55;p2"/>
              <p:cNvPicPr preferRelativeResize="0"/>
              <p:nvPr/>
            </p:nvPicPr>
            <p:blipFill>
              <a:blip r:embed="rId2">
                <a:alphaModFix/>
              </a:blip>
              <a:stretch>
                <a:fillRect/>
              </a:stretch>
            </p:blipFill>
            <p:spPr>
              <a:xfrm>
                <a:off x="3200363" y="3305401"/>
                <a:ext cx="916063" cy="1060705"/>
              </a:xfrm>
              <a:prstGeom prst="rect">
                <a:avLst/>
              </a:prstGeom>
              <a:noFill/>
              <a:ln>
                <a:noFill/>
              </a:ln>
            </p:spPr>
          </p:pic>
          <p:pic>
            <p:nvPicPr>
              <p:cNvPr id="56" name="Google Shape;56;p2"/>
              <p:cNvPicPr preferRelativeResize="0"/>
              <p:nvPr/>
            </p:nvPicPr>
            <p:blipFill>
              <a:blip r:embed="rId2">
                <a:alphaModFix/>
              </a:blip>
              <a:stretch>
                <a:fillRect/>
              </a:stretch>
            </p:blipFill>
            <p:spPr>
              <a:xfrm>
                <a:off x="4113963" y="3305401"/>
                <a:ext cx="916063" cy="1060705"/>
              </a:xfrm>
              <a:prstGeom prst="rect">
                <a:avLst/>
              </a:prstGeom>
              <a:noFill/>
              <a:ln>
                <a:noFill/>
              </a:ln>
            </p:spPr>
          </p:pic>
          <p:pic>
            <p:nvPicPr>
              <p:cNvPr id="57" name="Google Shape;57;p2"/>
              <p:cNvPicPr preferRelativeResize="0"/>
              <p:nvPr/>
            </p:nvPicPr>
            <p:blipFill>
              <a:blip r:embed="rId2">
                <a:alphaModFix/>
              </a:blip>
              <a:stretch>
                <a:fillRect/>
              </a:stretch>
            </p:blipFill>
            <p:spPr>
              <a:xfrm>
                <a:off x="5027563" y="3305401"/>
                <a:ext cx="916063" cy="1060705"/>
              </a:xfrm>
              <a:prstGeom prst="rect">
                <a:avLst/>
              </a:prstGeom>
              <a:noFill/>
              <a:ln>
                <a:noFill/>
              </a:ln>
            </p:spPr>
          </p:pic>
          <p:pic>
            <p:nvPicPr>
              <p:cNvPr id="58" name="Google Shape;58;p2"/>
              <p:cNvPicPr preferRelativeResize="0"/>
              <p:nvPr/>
            </p:nvPicPr>
            <p:blipFill>
              <a:blip r:embed="rId2">
                <a:alphaModFix/>
              </a:blip>
              <a:stretch>
                <a:fillRect/>
              </a:stretch>
            </p:blipFill>
            <p:spPr>
              <a:xfrm>
                <a:off x="5941175" y="3305401"/>
                <a:ext cx="916063" cy="1060705"/>
              </a:xfrm>
              <a:prstGeom prst="rect">
                <a:avLst/>
              </a:prstGeom>
              <a:noFill/>
              <a:ln>
                <a:noFill/>
              </a:ln>
            </p:spPr>
          </p:pic>
          <p:pic>
            <p:nvPicPr>
              <p:cNvPr id="59" name="Google Shape;59;p2"/>
              <p:cNvPicPr preferRelativeResize="0"/>
              <p:nvPr/>
            </p:nvPicPr>
            <p:blipFill>
              <a:blip r:embed="rId2">
                <a:alphaModFix/>
              </a:blip>
              <a:stretch>
                <a:fillRect/>
              </a:stretch>
            </p:blipFill>
            <p:spPr>
              <a:xfrm>
                <a:off x="456788" y="3305401"/>
                <a:ext cx="916063" cy="1060705"/>
              </a:xfrm>
              <a:prstGeom prst="rect">
                <a:avLst/>
              </a:prstGeom>
              <a:noFill/>
              <a:ln>
                <a:noFill/>
              </a:ln>
            </p:spPr>
          </p:pic>
          <p:pic>
            <p:nvPicPr>
              <p:cNvPr id="60" name="Google Shape;60;p2"/>
              <p:cNvPicPr preferRelativeResize="0"/>
              <p:nvPr/>
            </p:nvPicPr>
            <p:blipFill>
              <a:blip r:embed="rId2">
                <a:alphaModFix/>
              </a:blip>
              <a:stretch>
                <a:fillRect/>
              </a:stretch>
            </p:blipFill>
            <p:spPr>
              <a:xfrm>
                <a:off x="1370388" y="3305401"/>
                <a:ext cx="916063" cy="1060705"/>
              </a:xfrm>
              <a:prstGeom prst="rect">
                <a:avLst/>
              </a:prstGeom>
              <a:noFill/>
              <a:ln>
                <a:noFill/>
              </a:ln>
            </p:spPr>
          </p:pic>
          <p:pic>
            <p:nvPicPr>
              <p:cNvPr id="61" name="Google Shape;61;p2"/>
              <p:cNvPicPr preferRelativeResize="0"/>
              <p:nvPr/>
            </p:nvPicPr>
            <p:blipFill>
              <a:blip r:embed="rId2">
                <a:alphaModFix/>
              </a:blip>
              <a:stretch>
                <a:fillRect/>
              </a:stretch>
            </p:blipFill>
            <p:spPr>
              <a:xfrm>
                <a:off x="2284000" y="3305401"/>
                <a:ext cx="916063" cy="1060705"/>
              </a:xfrm>
              <a:prstGeom prst="rect">
                <a:avLst/>
              </a:prstGeom>
              <a:noFill/>
              <a:ln>
                <a:noFill/>
              </a:ln>
            </p:spPr>
          </p:pic>
          <p:pic>
            <p:nvPicPr>
              <p:cNvPr id="62" name="Google Shape;62;p2"/>
              <p:cNvPicPr preferRelativeResize="0"/>
              <p:nvPr/>
            </p:nvPicPr>
            <p:blipFill>
              <a:blip r:embed="rId2">
                <a:alphaModFix/>
              </a:blip>
              <a:stretch>
                <a:fillRect/>
              </a:stretch>
            </p:blipFill>
            <p:spPr>
              <a:xfrm>
                <a:off x="6857538" y="3305401"/>
                <a:ext cx="916063" cy="1060705"/>
              </a:xfrm>
              <a:prstGeom prst="rect">
                <a:avLst/>
              </a:prstGeom>
              <a:noFill/>
              <a:ln>
                <a:noFill/>
              </a:ln>
            </p:spPr>
          </p:pic>
          <p:pic>
            <p:nvPicPr>
              <p:cNvPr id="63" name="Google Shape;63;p2"/>
              <p:cNvPicPr preferRelativeResize="0"/>
              <p:nvPr/>
            </p:nvPicPr>
            <p:blipFill>
              <a:blip r:embed="rId2">
                <a:alphaModFix/>
              </a:blip>
              <a:stretch>
                <a:fillRect/>
              </a:stretch>
            </p:blipFill>
            <p:spPr>
              <a:xfrm>
                <a:off x="7771150" y="3305401"/>
                <a:ext cx="916063" cy="1060705"/>
              </a:xfrm>
              <a:prstGeom prst="rect">
                <a:avLst/>
              </a:prstGeom>
              <a:noFill/>
              <a:ln>
                <a:noFill/>
              </a:ln>
            </p:spPr>
          </p:pic>
        </p:grpSp>
        <p:grpSp>
          <p:nvGrpSpPr>
            <p:cNvPr id="64" name="Google Shape;64;p2"/>
            <p:cNvGrpSpPr/>
            <p:nvPr/>
          </p:nvGrpSpPr>
          <p:grpSpPr>
            <a:xfrm>
              <a:off x="-935000" y="917025"/>
              <a:ext cx="10872219" cy="1262469"/>
              <a:chOff x="0" y="4081709"/>
              <a:chExt cx="9144002" cy="1061791"/>
            </a:xfrm>
          </p:grpSpPr>
          <p:pic>
            <p:nvPicPr>
              <p:cNvPr id="65" name="Google Shape;65;p2"/>
              <p:cNvPicPr preferRelativeResize="0"/>
              <p:nvPr/>
            </p:nvPicPr>
            <p:blipFill>
              <a:blip r:embed="rId3">
                <a:alphaModFix/>
              </a:blip>
              <a:stretch>
                <a:fillRect/>
              </a:stretch>
            </p:blipFill>
            <p:spPr>
              <a:xfrm>
                <a:off x="0" y="4081709"/>
                <a:ext cx="921566" cy="1061791"/>
              </a:xfrm>
              <a:prstGeom prst="rect">
                <a:avLst/>
              </a:prstGeom>
              <a:noFill/>
              <a:ln>
                <a:noFill/>
              </a:ln>
            </p:spPr>
          </p:pic>
          <p:pic>
            <p:nvPicPr>
              <p:cNvPr id="66" name="Google Shape;66;p2"/>
              <p:cNvPicPr preferRelativeResize="0"/>
              <p:nvPr/>
            </p:nvPicPr>
            <p:blipFill>
              <a:blip r:embed="rId3">
                <a:alphaModFix/>
              </a:blip>
              <a:stretch>
                <a:fillRect/>
              </a:stretch>
            </p:blipFill>
            <p:spPr>
              <a:xfrm>
                <a:off x="1827212" y="4081709"/>
                <a:ext cx="921566" cy="1061791"/>
              </a:xfrm>
              <a:prstGeom prst="rect">
                <a:avLst/>
              </a:prstGeom>
              <a:noFill/>
              <a:ln>
                <a:noFill/>
              </a:ln>
            </p:spPr>
          </p:pic>
          <p:pic>
            <p:nvPicPr>
              <p:cNvPr id="67" name="Google Shape;67;p2"/>
              <p:cNvPicPr preferRelativeResize="0"/>
              <p:nvPr/>
            </p:nvPicPr>
            <p:blipFill>
              <a:blip r:embed="rId3">
                <a:alphaModFix/>
              </a:blip>
              <a:stretch>
                <a:fillRect/>
              </a:stretch>
            </p:blipFill>
            <p:spPr>
              <a:xfrm>
                <a:off x="3654424" y="4081709"/>
                <a:ext cx="921566" cy="1061791"/>
              </a:xfrm>
              <a:prstGeom prst="rect">
                <a:avLst/>
              </a:prstGeom>
              <a:noFill/>
              <a:ln>
                <a:noFill/>
              </a:ln>
            </p:spPr>
          </p:pic>
          <p:pic>
            <p:nvPicPr>
              <p:cNvPr id="68" name="Google Shape;68;p2"/>
              <p:cNvPicPr preferRelativeResize="0"/>
              <p:nvPr/>
            </p:nvPicPr>
            <p:blipFill>
              <a:blip r:embed="rId3">
                <a:alphaModFix/>
              </a:blip>
              <a:stretch>
                <a:fillRect/>
              </a:stretch>
            </p:blipFill>
            <p:spPr>
              <a:xfrm>
                <a:off x="5481635" y="4081709"/>
                <a:ext cx="921566" cy="1061791"/>
              </a:xfrm>
              <a:prstGeom prst="rect">
                <a:avLst/>
              </a:prstGeom>
              <a:noFill/>
              <a:ln>
                <a:noFill/>
              </a:ln>
            </p:spPr>
          </p:pic>
          <p:pic>
            <p:nvPicPr>
              <p:cNvPr id="69" name="Google Shape;69;p2"/>
              <p:cNvPicPr preferRelativeResize="0"/>
              <p:nvPr/>
            </p:nvPicPr>
            <p:blipFill>
              <a:blip r:embed="rId3">
                <a:alphaModFix/>
              </a:blip>
              <a:stretch>
                <a:fillRect/>
              </a:stretch>
            </p:blipFill>
            <p:spPr>
              <a:xfrm>
                <a:off x="913606" y="4081709"/>
                <a:ext cx="921566" cy="1061791"/>
              </a:xfrm>
              <a:prstGeom prst="rect">
                <a:avLst/>
              </a:prstGeom>
              <a:noFill/>
              <a:ln>
                <a:noFill/>
              </a:ln>
            </p:spPr>
          </p:pic>
          <p:pic>
            <p:nvPicPr>
              <p:cNvPr id="70" name="Google Shape;70;p2"/>
              <p:cNvPicPr preferRelativeResize="0"/>
              <p:nvPr/>
            </p:nvPicPr>
            <p:blipFill>
              <a:blip r:embed="rId3">
                <a:alphaModFix/>
              </a:blip>
              <a:stretch>
                <a:fillRect/>
              </a:stretch>
            </p:blipFill>
            <p:spPr>
              <a:xfrm>
                <a:off x="2740818" y="4081709"/>
                <a:ext cx="921566" cy="1061791"/>
              </a:xfrm>
              <a:prstGeom prst="rect">
                <a:avLst/>
              </a:prstGeom>
              <a:noFill/>
              <a:ln>
                <a:noFill/>
              </a:ln>
            </p:spPr>
          </p:pic>
          <p:pic>
            <p:nvPicPr>
              <p:cNvPr id="71" name="Google Shape;71;p2"/>
              <p:cNvPicPr preferRelativeResize="0"/>
              <p:nvPr/>
            </p:nvPicPr>
            <p:blipFill>
              <a:blip r:embed="rId3">
                <a:alphaModFix/>
              </a:blip>
              <a:stretch>
                <a:fillRect/>
              </a:stretch>
            </p:blipFill>
            <p:spPr>
              <a:xfrm>
                <a:off x="4568030" y="4081709"/>
                <a:ext cx="921566" cy="1061791"/>
              </a:xfrm>
              <a:prstGeom prst="rect">
                <a:avLst/>
              </a:prstGeom>
              <a:noFill/>
              <a:ln>
                <a:noFill/>
              </a:ln>
            </p:spPr>
          </p:pic>
          <p:pic>
            <p:nvPicPr>
              <p:cNvPr id="72" name="Google Shape;72;p2"/>
              <p:cNvPicPr preferRelativeResize="0"/>
              <p:nvPr/>
            </p:nvPicPr>
            <p:blipFill>
              <a:blip r:embed="rId3">
                <a:alphaModFix/>
              </a:blip>
              <a:stretch>
                <a:fillRect/>
              </a:stretch>
            </p:blipFill>
            <p:spPr>
              <a:xfrm>
                <a:off x="6395241" y="4081709"/>
                <a:ext cx="921566" cy="1061791"/>
              </a:xfrm>
              <a:prstGeom prst="rect">
                <a:avLst/>
              </a:prstGeom>
              <a:noFill/>
              <a:ln>
                <a:noFill/>
              </a:ln>
            </p:spPr>
          </p:pic>
          <p:pic>
            <p:nvPicPr>
              <p:cNvPr id="73" name="Google Shape;73;p2"/>
              <p:cNvPicPr preferRelativeResize="0"/>
              <p:nvPr/>
            </p:nvPicPr>
            <p:blipFill>
              <a:blip r:embed="rId3">
                <a:alphaModFix/>
              </a:blip>
              <a:stretch>
                <a:fillRect/>
              </a:stretch>
            </p:blipFill>
            <p:spPr>
              <a:xfrm>
                <a:off x="7308830" y="4081709"/>
                <a:ext cx="921566" cy="1061791"/>
              </a:xfrm>
              <a:prstGeom prst="rect">
                <a:avLst/>
              </a:prstGeom>
              <a:noFill/>
              <a:ln>
                <a:noFill/>
              </a:ln>
            </p:spPr>
          </p:pic>
          <p:pic>
            <p:nvPicPr>
              <p:cNvPr id="74" name="Google Shape;74;p2"/>
              <p:cNvPicPr preferRelativeResize="0"/>
              <p:nvPr/>
            </p:nvPicPr>
            <p:blipFill>
              <a:blip r:embed="rId3">
                <a:alphaModFix/>
              </a:blip>
              <a:stretch>
                <a:fillRect/>
              </a:stretch>
            </p:blipFill>
            <p:spPr>
              <a:xfrm>
                <a:off x="8222436" y="4081709"/>
                <a:ext cx="921566" cy="1061791"/>
              </a:xfrm>
              <a:prstGeom prst="rect">
                <a:avLst/>
              </a:prstGeom>
              <a:noFill/>
              <a:ln>
                <a:noFill/>
              </a:ln>
            </p:spPr>
          </p:pic>
        </p:grpSp>
        <p:grpSp>
          <p:nvGrpSpPr>
            <p:cNvPr id="75" name="Google Shape;75;p2"/>
            <p:cNvGrpSpPr/>
            <p:nvPr/>
          </p:nvGrpSpPr>
          <p:grpSpPr>
            <a:xfrm>
              <a:off x="-391894" y="-18124"/>
              <a:ext cx="9785975" cy="1261179"/>
              <a:chOff x="456788" y="3305401"/>
              <a:chExt cx="8230425" cy="1060705"/>
            </a:xfrm>
          </p:grpSpPr>
          <p:pic>
            <p:nvPicPr>
              <p:cNvPr id="76" name="Google Shape;76;p2"/>
              <p:cNvPicPr preferRelativeResize="0"/>
              <p:nvPr/>
            </p:nvPicPr>
            <p:blipFill>
              <a:blip r:embed="rId2">
                <a:alphaModFix/>
              </a:blip>
              <a:stretch>
                <a:fillRect/>
              </a:stretch>
            </p:blipFill>
            <p:spPr>
              <a:xfrm>
                <a:off x="3200363" y="3305401"/>
                <a:ext cx="916063" cy="1060705"/>
              </a:xfrm>
              <a:prstGeom prst="rect">
                <a:avLst/>
              </a:prstGeom>
              <a:noFill/>
              <a:ln>
                <a:noFill/>
              </a:ln>
            </p:spPr>
          </p:pic>
          <p:pic>
            <p:nvPicPr>
              <p:cNvPr id="77" name="Google Shape;77;p2"/>
              <p:cNvPicPr preferRelativeResize="0"/>
              <p:nvPr/>
            </p:nvPicPr>
            <p:blipFill>
              <a:blip r:embed="rId2">
                <a:alphaModFix/>
              </a:blip>
              <a:stretch>
                <a:fillRect/>
              </a:stretch>
            </p:blipFill>
            <p:spPr>
              <a:xfrm>
                <a:off x="4113963" y="3305401"/>
                <a:ext cx="916063" cy="1060705"/>
              </a:xfrm>
              <a:prstGeom prst="rect">
                <a:avLst/>
              </a:prstGeom>
              <a:noFill/>
              <a:ln>
                <a:noFill/>
              </a:ln>
            </p:spPr>
          </p:pic>
          <p:pic>
            <p:nvPicPr>
              <p:cNvPr id="78" name="Google Shape;78;p2"/>
              <p:cNvPicPr preferRelativeResize="0"/>
              <p:nvPr/>
            </p:nvPicPr>
            <p:blipFill>
              <a:blip r:embed="rId2">
                <a:alphaModFix/>
              </a:blip>
              <a:stretch>
                <a:fillRect/>
              </a:stretch>
            </p:blipFill>
            <p:spPr>
              <a:xfrm>
                <a:off x="5027563" y="3305401"/>
                <a:ext cx="916063" cy="1060705"/>
              </a:xfrm>
              <a:prstGeom prst="rect">
                <a:avLst/>
              </a:prstGeom>
              <a:noFill/>
              <a:ln>
                <a:noFill/>
              </a:ln>
            </p:spPr>
          </p:pic>
          <p:pic>
            <p:nvPicPr>
              <p:cNvPr id="79" name="Google Shape;79;p2"/>
              <p:cNvPicPr preferRelativeResize="0"/>
              <p:nvPr/>
            </p:nvPicPr>
            <p:blipFill>
              <a:blip r:embed="rId2">
                <a:alphaModFix/>
              </a:blip>
              <a:stretch>
                <a:fillRect/>
              </a:stretch>
            </p:blipFill>
            <p:spPr>
              <a:xfrm>
                <a:off x="5941175" y="3305401"/>
                <a:ext cx="916063" cy="1060705"/>
              </a:xfrm>
              <a:prstGeom prst="rect">
                <a:avLst/>
              </a:prstGeom>
              <a:noFill/>
              <a:ln>
                <a:noFill/>
              </a:ln>
            </p:spPr>
          </p:pic>
          <p:pic>
            <p:nvPicPr>
              <p:cNvPr id="80" name="Google Shape;80;p2"/>
              <p:cNvPicPr preferRelativeResize="0"/>
              <p:nvPr/>
            </p:nvPicPr>
            <p:blipFill>
              <a:blip r:embed="rId2">
                <a:alphaModFix/>
              </a:blip>
              <a:stretch>
                <a:fillRect/>
              </a:stretch>
            </p:blipFill>
            <p:spPr>
              <a:xfrm>
                <a:off x="456788" y="3305401"/>
                <a:ext cx="916063" cy="1060705"/>
              </a:xfrm>
              <a:prstGeom prst="rect">
                <a:avLst/>
              </a:prstGeom>
              <a:noFill/>
              <a:ln>
                <a:noFill/>
              </a:ln>
            </p:spPr>
          </p:pic>
          <p:pic>
            <p:nvPicPr>
              <p:cNvPr id="81" name="Google Shape;81;p2"/>
              <p:cNvPicPr preferRelativeResize="0"/>
              <p:nvPr/>
            </p:nvPicPr>
            <p:blipFill>
              <a:blip r:embed="rId2">
                <a:alphaModFix/>
              </a:blip>
              <a:stretch>
                <a:fillRect/>
              </a:stretch>
            </p:blipFill>
            <p:spPr>
              <a:xfrm>
                <a:off x="1370388" y="3305401"/>
                <a:ext cx="916063" cy="1060705"/>
              </a:xfrm>
              <a:prstGeom prst="rect">
                <a:avLst/>
              </a:prstGeom>
              <a:noFill/>
              <a:ln>
                <a:noFill/>
              </a:ln>
            </p:spPr>
          </p:pic>
          <p:pic>
            <p:nvPicPr>
              <p:cNvPr id="82" name="Google Shape;82;p2"/>
              <p:cNvPicPr preferRelativeResize="0"/>
              <p:nvPr/>
            </p:nvPicPr>
            <p:blipFill>
              <a:blip r:embed="rId2">
                <a:alphaModFix/>
              </a:blip>
              <a:stretch>
                <a:fillRect/>
              </a:stretch>
            </p:blipFill>
            <p:spPr>
              <a:xfrm>
                <a:off x="2284000" y="3305401"/>
                <a:ext cx="916063" cy="1060705"/>
              </a:xfrm>
              <a:prstGeom prst="rect">
                <a:avLst/>
              </a:prstGeom>
              <a:noFill/>
              <a:ln>
                <a:noFill/>
              </a:ln>
            </p:spPr>
          </p:pic>
          <p:pic>
            <p:nvPicPr>
              <p:cNvPr id="83" name="Google Shape;83;p2"/>
              <p:cNvPicPr preferRelativeResize="0"/>
              <p:nvPr/>
            </p:nvPicPr>
            <p:blipFill>
              <a:blip r:embed="rId2">
                <a:alphaModFix/>
              </a:blip>
              <a:stretch>
                <a:fillRect/>
              </a:stretch>
            </p:blipFill>
            <p:spPr>
              <a:xfrm>
                <a:off x="6857538" y="3305401"/>
                <a:ext cx="916063" cy="1060705"/>
              </a:xfrm>
              <a:prstGeom prst="rect">
                <a:avLst/>
              </a:prstGeom>
              <a:noFill/>
              <a:ln>
                <a:noFill/>
              </a:ln>
            </p:spPr>
          </p:pic>
          <p:pic>
            <p:nvPicPr>
              <p:cNvPr id="84" name="Google Shape;84;p2"/>
              <p:cNvPicPr preferRelativeResize="0"/>
              <p:nvPr/>
            </p:nvPicPr>
            <p:blipFill>
              <a:blip r:embed="rId2">
                <a:alphaModFix/>
              </a:blip>
              <a:stretch>
                <a:fillRect/>
              </a:stretch>
            </p:blipFill>
            <p:spPr>
              <a:xfrm>
                <a:off x="7771150" y="3305401"/>
                <a:ext cx="916063" cy="1060705"/>
              </a:xfrm>
              <a:prstGeom prst="rect">
                <a:avLst/>
              </a:prstGeom>
              <a:noFill/>
              <a:ln>
                <a:noFill/>
              </a:ln>
            </p:spPr>
          </p:pic>
        </p:grpSp>
        <p:grpSp>
          <p:nvGrpSpPr>
            <p:cNvPr id="85" name="Google Shape;85;p2"/>
            <p:cNvGrpSpPr/>
            <p:nvPr/>
          </p:nvGrpSpPr>
          <p:grpSpPr>
            <a:xfrm>
              <a:off x="-935000" y="6532024"/>
              <a:ext cx="10872219" cy="1262469"/>
              <a:chOff x="0" y="4081709"/>
              <a:chExt cx="9144002" cy="1061791"/>
            </a:xfrm>
          </p:grpSpPr>
          <p:pic>
            <p:nvPicPr>
              <p:cNvPr id="86" name="Google Shape;86;p2"/>
              <p:cNvPicPr preferRelativeResize="0"/>
              <p:nvPr/>
            </p:nvPicPr>
            <p:blipFill>
              <a:blip r:embed="rId3">
                <a:alphaModFix/>
              </a:blip>
              <a:stretch>
                <a:fillRect/>
              </a:stretch>
            </p:blipFill>
            <p:spPr>
              <a:xfrm>
                <a:off x="0" y="4081709"/>
                <a:ext cx="921566" cy="1061791"/>
              </a:xfrm>
              <a:prstGeom prst="rect">
                <a:avLst/>
              </a:prstGeom>
              <a:noFill/>
              <a:ln>
                <a:noFill/>
              </a:ln>
            </p:spPr>
          </p:pic>
          <p:pic>
            <p:nvPicPr>
              <p:cNvPr id="87" name="Google Shape;87;p2"/>
              <p:cNvPicPr preferRelativeResize="0"/>
              <p:nvPr/>
            </p:nvPicPr>
            <p:blipFill>
              <a:blip r:embed="rId3">
                <a:alphaModFix/>
              </a:blip>
              <a:stretch>
                <a:fillRect/>
              </a:stretch>
            </p:blipFill>
            <p:spPr>
              <a:xfrm>
                <a:off x="1827212" y="4081709"/>
                <a:ext cx="921566" cy="1061791"/>
              </a:xfrm>
              <a:prstGeom prst="rect">
                <a:avLst/>
              </a:prstGeom>
              <a:noFill/>
              <a:ln>
                <a:noFill/>
              </a:ln>
            </p:spPr>
          </p:pic>
          <p:pic>
            <p:nvPicPr>
              <p:cNvPr id="88" name="Google Shape;88;p2"/>
              <p:cNvPicPr preferRelativeResize="0"/>
              <p:nvPr/>
            </p:nvPicPr>
            <p:blipFill>
              <a:blip r:embed="rId3">
                <a:alphaModFix/>
              </a:blip>
              <a:stretch>
                <a:fillRect/>
              </a:stretch>
            </p:blipFill>
            <p:spPr>
              <a:xfrm>
                <a:off x="3654424" y="4081709"/>
                <a:ext cx="921566" cy="1061791"/>
              </a:xfrm>
              <a:prstGeom prst="rect">
                <a:avLst/>
              </a:prstGeom>
              <a:noFill/>
              <a:ln>
                <a:noFill/>
              </a:ln>
            </p:spPr>
          </p:pic>
          <p:pic>
            <p:nvPicPr>
              <p:cNvPr id="89" name="Google Shape;89;p2"/>
              <p:cNvPicPr preferRelativeResize="0"/>
              <p:nvPr/>
            </p:nvPicPr>
            <p:blipFill>
              <a:blip r:embed="rId3">
                <a:alphaModFix/>
              </a:blip>
              <a:stretch>
                <a:fillRect/>
              </a:stretch>
            </p:blipFill>
            <p:spPr>
              <a:xfrm>
                <a:off x="5481635" y="4081709"/>
                <a:ext cx="921566" cy="1061791"/>
              </a:xfrm>
              <a:prstGeom prst="rect">
                <a:avLst/>
              </a:prstGeom>
              <a:noFill/>
              <a:ln>
                <a:noFill/>
              </a:ln>
            </p:spPr>
          </p:pic>
          <p:pic>
            <p:nvPicPr>
              <p:cNvPr id="90" name="Google Shape;90;p2"/>
              <p:cNvPicPr preferRelativeResize="0"/>
              <p:nvPr/>
            </p:nvPicPr>
            <p:blipFill>
              <a:blip r:embed="rId3">
                <a:alphaModFix/>
              </a:blip>
              <a:stretch>
                <a:fillRect/>
              </a:stretch>
            </p:blipFill>
            <p:spPr>
              <a:xfrm>
                <a:off x="913606" y="4081709"/>
                <a:ext cx="921566" cy="1061791"/>
              </a:xfrm>
              <a:prstGeom prst="rect">
                <a:avLst/>
              </a:prstGeom>
              <a:noFill/>
              <a:ln>
                <a:noFill/>
              </a:ln>
            </p:spPr>
          </p:pic>
          <p:pic>
            <p:nvPicPr>
              <p:cNvPr id="91" name="Google Shape;91;p2"/>
              <p:cNvPicPr preferRelativeResize="0"/>
              <p:nvPr/>
            </p:nvPicPr>
            <p:blipFill>
              <a:blip r:embed="rId3">
                <a:alphaModFix/>
              </a:blip>
              <a:stretch>
                <a:fillRect/>
              </a:stretch>
            </p:blipFill>
            <p:spPr>
              <a:xfrm>
                <a:off x="2740818" y="4081709"/>
                <a:ext cx="921566" cy="1061791"/>
              </a:xfrm>
              <a:prstGeom prst="rect">
                <a:avLst/>
              </a:prstGeom>
              <a:noFill/>
              <a:ln>
                <a:noFill/>
              </a:ln>
            </p:spPr>
          </p:pic>
          <p:pic>
            <p:nvPicPr>
              <p:cNvPr id="92" name="Google Shape;92;p2"/>
              <p:cNvPicPr preferRelativeResize="0"/>
              <p:nvPr/>
            </p:nvPicPr>
            <p:blipFill>
              <a:blip r:embed="rId3">
                <a:alphaModFix/>
              </a:blip>
              <a:stretch>
                <a:fillRect/>
              </a:stretch>
            </p:blipFill>
            <p:spPr>
              <a:xfrm>
                <a:off x="4568030" y="4081709"/>
                <a:ext cx="921566" cy="1061791"/>
              </a:xfrm>
              <a:prstGeom prst="rect">
                <a:avLst/>
              </a:prstGeom>
              <a:noFill/>
              <a:ln>
                <a:noFill/>
              </a:ln>
            </p:spPr>
          </p:pic>
          <p:pic>
            <p:nvPicPr>
              <p:cNvPr id="93" name="Google Shape;93;p2"/>
              <p:cNvPicPr preferRelativeResize="0"/>
              <p:nvPr/>
            </p:nvPicPr>
            <p:blipFill>
              <a:blip r:embed="rId3">
                <a:alphaModFix/>
              </a:blip>
              <a:stretch>
                <a:fillRect/>
              </a:stretch>
            </p:blipFill>
            <p:spPr>
              <a:xfrm>
                <a:off x="6395241" y="4081709"/>
                <a:ext cx="921566" cy="1061791"/>
              </a:xfrm>
              <a:prstGeom prst="rect">
                <a:avLst/>
              </a:prstGeom>
              <a:noFill/>
              <a:ln>
                <a:noFill/>
              </a:ln>
            </p:spPr>
          </p:pic>
          <p:pic>
            <p:nvPicPr>
              <p:cNvPr id="94" name="Google Shape;94;p2"/>
              <p:cNvPicPr preferRelativeResize="0"/>
              <p:nvPr/>
            </p:nvPicPr>
            <p:blipFill>
              <a:blip r:embed="rId3">
                <a:alphaModFix/>
              </a:blip>
              <a:stretch>
                <a:fillRect/>
              </a:stretch>
            </p:blipFill>
            <p:spPr>
              <a:xfrm>
                <a:off x="7308830" y="4081709"/>
                <a:ext cx="921566" cy="1061791"/>
              </a:xfrm>
              <a:prstGeom prst="rect">
                <a:avLst/>
              </a:prstGeom>
              <a:noFill/>
              <a:ln>
                <a:noFill/>
              </a:ln>
            </p:spPr>
          </p:pic>
          <p:pic>
            <p:nvPicPr>
              <p:cNvPr id="95" name="Google Shape;95;p2"/>
              <p:cNvPicPr preferRelativeResize="0"/>
              <p:nvPr/>
            </p:nvPicPr>
            <p:blipFill>
              <a:blip r:embed="rId3">
                <a:alphaModFix/>
              </a:blip>
              <a:stretch>
                <a:fillRect/>
              </a:stretch>
            </p:blipFill>
            <p:spPr>
              <a:xfrm>
                <a:off x="8222436" y="4081709"/>
                <a:ext cx="921566" cy="1061791"/>
              </a:xfrm>
              <a:prstGeom prst="rect">
                <a:avLst/>
              </a:prstGeom>
              <a:noFill/>
              <a:ln>
                <a:noFill/>
              </a:ln>
            </p:spPr>
          </p:pic>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7" name="Shape 127"/>
        <p:cNvGrpSpPr/>
        <p:nvPr/>
      </p:nvGrpSpPr>
      <p:grpSpPr>
        <a:xfrm>
          <a:off x="0" y="0"/>
          <a:ext cx="0" cy="0"/>
          <a:chOff x="0" y="0"/>
          <a:chExt cx="0" cy="0"/>
        </a:xfrm>
      </p:grpSpPr>
      <p:sp>
        <p:nvSpPr>
          <p:cNvPr id="128" name="Google Shape;128;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9" name="Google Shape;129;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30" name="Google Shape;130;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1" name="Shape 131"/>
        <p:cNvGrpSpPr/>
        <p:nvPr/>
      </p:nvGrpSpPr>
      <p:grpSpPr>
        <a:xfrm>
          <a:off x="0" y="0"/>
          <a:ext cx="0" cy="0"/>
          <a:chOff x="0" y="0"/>
          <a:chExt cx="0" cy="0"/>
        </a:xfrm>
      </p:grpSpPr>
      <p:sp>
        <p:nvSpPr>
          <p:cNvPr id="132" name="Google Shape;132;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7" name="Shape 137"/>
        <p:cNvGrpSpPr/>
        <p:nvPr/>
      </p:nvGrpSpPr>
      <p:grpSpPr>
        <a:xfrm>
          <a:off x="0" y="0"/>
          <a:ext cx="0" cy="0"/>
          <a:chOff x="0" y="0"/>
          <a:chExt cx="0" cy="0"/>
        </a:xfrm>
      </p:grpSpPr>
      <p:sp>
        <p:nvSpPr>
          <p:cNvPr id="138" name="Google Shape;138;p14"/>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39" name="Google Shape;139;p14"/>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0" name="Google Shape;140;p1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1" name="Shape 141"/>
        <p:cNvGrpSpPr/>
        <p:nvPr/>
      </p:nvGrpSpPr>
      <p:grpSpPr>
        <a:xfrm>
          <a:off x="0" y="0"/>
          <a:ext cx="0" cy="0"/>
          <a:chOff x="0" y="0"/>
          <a:chExt cx="0" cy="0"/>
        </a:xfrm>
      </p:grpSpPr>
      <p:sp>
        <p:nvSpPr>
          <p:cNvPr id="142" name="Google Shape;142;p15"/>
          <p:cNvSpPr txBox="1"/>
          <p:nvPr>
            <p:ph type="title"/>
          </p:nvPr>
        </p:nvSpPr>
        <p:spPr>
          <a:xfrm>
            <a:off x="311700" y="2867800"/>
            <a:ext cx="8520600" cy="1122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43" name="Google Shape;143;p1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4" name="Shape 144"/>
        <p:cNvGrpSpPr/>
        <p:nvPr/>
      </p:nvGrpSpPr>
      <p:grpSpPr>
        <a:xfrm>
          <a:off x="0" y="0"/>
          <a:ext cx="0" cy="0"/>
          <a:chOff x="0" y="0"/>
          <a:chExt cx="0" cy="0"/>
        </a:xfrm>
      </p:grpSpPr>
      <p:sp>
        <p:nvSpPr>
          <p:cNvPr id="145" name="Google Shape;145;p1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16"/>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47" name="Google Shape;147;p1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8" name="Shape 148"/>
        <p:cNvGrpSpPr/>
        <p:nvPr/>
      </p:nvGrpSpPr>
      <p:grpSpPr>
        <a:xfrm>
          <a:off x="0" y="0"/>
          <a:ext cx="0" cy="0"/>
          <a:chOff x="0" y="0"/>
          <a:chExt cx="0" cy="0"/>
        </a:xfrm>
      </p:grpSpPr>
      <p:sp>
        <p:nvSpPr>
          <p:cNvPr id="149" name="Google Shape;149;p1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0" name="Google Shape;150;p17"/>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51" name="Google Shape;151;p17"/>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52" name="Google Shape;152;p1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1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1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6" name="Shape 156"/>
        <p:cNvGrpSpPr/>
        <p:nvPr/>
      </p:nvGrpSpPr>
      <p:grpSpPr>
        <a:xfrm>
          <a:off x="0" y="0"/>
          <a:ext cx="0" cy="0"/>
          <a:chOff x="0" y="0"/>
          <a:chExt cx="0" cy="0"/>
        </a:xfrm>
      </p:grpSpPr>
      <p:sp>
        <p:nvSpPr>
          <p:cNvPr id="157" name="Google Shape;157;p19"/>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58" name="Google Shape;158;p19"/>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59" name="Google Shape;159;p1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0" name="Shape 160"/>
        <p:cNvGrpSpPr/>
        <p:nvPr/>
      </p:nvGrpSpPr>
      <p:grpSpPr>
        <a:xfrm>
          <a:off x="0" y="0"/>
          <a:ext cx="0" cy="0"/>
          <a:chOff x="0" y="0"/>
          <a:chExt cx="0" cy="0"/>
        </a:xfrm>
      </p:grpSpPr>
      <p:sp>
        <p:nvSpPr>
          <p:cNvPr id="161" name="Google Shape;161;p20"/>
          <p:cNvSpPr txBox="1"/>
          <p:nvPr>
            <p:ph type="title"/>
          </p:nvPr>
        </p:nvSpPr>
        <p:spPr>
          <a:xfrm>
            <a:off x="490250" y="600200"/>
            <a:ext cx="6367800" cy="54543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2" name="Google Shape;162;p2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3" name="Shape 163"/>
        <p:cNvGrpSpPr/>
        <p:nvPr/>
      </p:nvGrpSpPr>
      <p:grpSpPr>
        <a:xfrm>
          <a:off x="0" y="0"/>
          <a:ext cx="0" cy="0"/>
          <a:chOff x="0" y="0"/>
          <a:chExt cx="0" cy="0"/>
        </a:xfrm>
      </p:grpSpPr>
      <p:sp>
        <p:nvSpPr>
          <p:cNvPr id="164" name="Google Shape;164;p21"/>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1"/>
          <p:cNvSpPr txBox="1"/>
          <p:nvPr>
            <p:ph type="title"/>
          </p:nvPr>
        </p:nvSpPr>
        <p:spPr>
          <a:xfrm>
            <a:off x="265500" y="1644233"/>
            <a:ext cx="4045200" cy="1976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66" name="Google Shape;166;p21"/>
          <p:cNvSpPr txBox="1"/>
          <p:nvPr>
            <p:ph idx="1" type="subTitle"/>
          </p:nvPr>
        </p:nvSpPr>
        <p:spPr>
          <a:xfrm>
            <a:off x="265500" y="3737433"/>
            <a:ext cx="4045200" cy="164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67" name="Google Shape;167;p21"/>
          <p:cNvSpPr txBox="1"/>
          <p:nvPr>
            <p:ph idx="2" type="body"/>
          </p:nvPr>
        </p:nvSpPr>
        <p:spPr>
          <a:xfrm>
            <a:off x="4939500" y="965433"/>
            <a:ext cx="3837000" cy="49269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68" name="Google Shape;168;p2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6" name="Shape 96"/>
        <p:cNvGrpSpPr/>
        <p:nvPr/>
      </p:nvGrpSpPr>
      <p:grpSpPr>
        <a:xfrm>
          <a:off x="0" y="0"/>
          <a:ext cx="0" cy="0"/>
          <a:chOff x="0" y="0"/>
          <a:chExt cx="0" cy="0"/>
        </a:xfrm>
      </p:grpSpPr>
      <p:sp>
        <p:nvSpPr>
          <p:cNvPr id="97" name="Google Shape;97;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8" name="Google Shape;98;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9" name="Shape 169"/>
        <p:cNvGrpSpPr/>
        <p:nvPr/>
      </p:nvGrpSpPr>
      <p:grpSpPr>
        <a:xfrm>
          <a:off x="0" y="0"/>
          <a:ext cx="0" cy="0"/>
          <a:chOff x="0" y="0"/>
          <a:chExt cx="0" cy="0"/>
        </a:xfrm>
      </p:grpSpPr>
      <p:sp>
        <p:nvSpPr>
          <p:cNvPr id="170" name="Google Shape;170;p22"/>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1" name="Google Shape;171;p2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2" name="Shape 172"/>
        <p:cNvGrpSpPr/>
        <p:nvPr/>
      </p:nvGrpSpPr>
      <p:grpSpPr>
        <a:xfrm>
          <a:off x="0" y="0"/>
          <a:ext cx="0" cy="0"/>
          <a:chOff x="0" y="0"/>
          <a:chExt cx="0" cy="0"/>
        </a:xfrm>
      </p:grpSpPr>
      <p:sp>
        <p:nvSpPr>
          <p:cNvPr id="173" name="Google Shape;173;p23"/>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4" name="Google Shape;174;p23"/>
          <p:cNvSpPr txBox="1"/>
          <p:nvPr>
            <p:ph idx="1" type="body"/>
          </p:nvPr>
        </p:nvSpPr>
        <p:spPr>
          <a:xfrm>
            <a:off x="311700" y="4202967"/>
            <a:ext cx="8520600" cy="17343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5" name="Google Shape;175;p2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6" name="Shape 176"/>
        <p:cNvGrpSpPr/>
        <p:nvPr/>
      </p:nvGrpSpPr>
      <p:grpSpPr>
        <a:xfrm>
          <a:off x="0" y="0"/>
          <a:ext cx="0" cy="0"/>
          <a:chOff x="0" y="0"/>
          <a:chExt cx="0" cy="0"/>
        </a:xfrm>
      </p:grpSpPr>
      <p:sp>
        <p:nvSpPr>
          <p:cNvPr id="177" name="Google Shape;177;p2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9" name="Shape 99"/>
        <p:cNvGrpSpPr/>
        <p:nvPr/>
      </p:nvGrpSpPr>
      <p:grpSpPr>
        <a:xfrm>
          <a:off x="0" y="0"/>
          <a:ext cx="0" cy="0"/>
          <a:chOff x="0" y="0"/>
          <a:chExt cx="0" cy="0"/>
        </a:xfrm>
      </p:grpSpPr>
      <p:sp>
        <p:nvSpPr>
          <p:cNvPr id="100" name="Google Shape;100;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 name="Google Shape;101;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2" name="Google Shape;102;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3" name="Shape 103"/>
        <p:cNvGrpSpPr/>
        <p:nvPr/>
      </p:nvGrpSpPr>
      <p:grpSpPr>
        <a:xfrm>
          <a:off x="0" y="0"/>
          <a:ext cx="0" cy="0"/>
          <a:chOff x="0" y="0"/>
          <a:chExt cx="0" cy="0"/>
        </a:xfrm>
      </p:grpSpPr>
      <p:sp>
        <p:nvSpPr>
          <p:cNvPr id="104" name="Google Shape;104;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5" name="Google Shape;105;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6" name="Google Shape;106;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8" name="Shape 108"/>
        <p:cNvGrpSpPr/>
        <p:nvPr/>
      </p:nvGrpSpPr>
      <p:grpSpPr>
        <a:xfrm>
          <a:off x="0" y="0"/>
          <a:ext cx="0" cy="0"/>
          <a:chOff x="0" y="0"/>
          <a:chExt cx="0" cy="0"/>
        </a:xfrm>
      </p:grpSpPr>
      <p:sp>
        <p:nvSpPr>
          <p:cNvPr id="109" name="Google Shape;109;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1" name="Shape 111"/>
        <p:cNvGrpSpPr/>
        <p:nvPr/>
      </p:nvGrpSpPr>
      <p:grpSpPr>
        <a:xfrm>
          <a:off x="0" y="0"/>
          <a:ext cx="0" cy="0"/>
          <a:chOff x="0" y="0"/>
          <a:chExt cx="0" cy="0"/>
        </a:xfrm>
      </p:grpSpPr>
      <p:sp>
        <p:nvSpPr>
          <p:cNvPr id="112" name="Google Shape;112;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3" name="Google Shape;113;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4" name="Google Shape;114;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5" name="Shape 115"/>
        <p:cNvGrpSpPr/>
        <p:nvPr/>
      </p:nvGrpSpPr>
      <p:grpSpPr>
        <a:xfrm>
          <a:off x="0" y="0"/>
          <a:ext cx="0" cy="0"/>
          <a:chOff x="0" y="0"/>
          <a:chExt cx="0" cy="0"/>
        </a:xfrm>
      </p:grpSpPr>
      <p:sp>
        <p:nvSpPr>
          <p:cNvPr id="116" name="Google Shape;116;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7" name="Google Shape;117;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8" name="Shape 118"/>
        <p:cNvGrpSpPr/>
        <p:nvPr/>
      </p:nvGrpSpPr>
      <p:grpSpPr>
        <a:xfrm>
          <a:off x="0" y="0"/>
          <a:ext cx="0" cy="0"/>
          <a:chOff x="0" y="0"/>
          <a:chExt cx="0" cy="0"/>
        </a:xfrm>
      </p:grpSpPr>
      <p:sp>
        <p:nvSpPr>
          <p:cNvPr id="119" name="Google Shape;119;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1" name="Google Shape;121;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2" name="Google Shape;122;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3" name="Google Shape;123;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4" name="Shape 124"/>
        <p:cNvGrpSpPr/>
        <p:nvPr/>
      </p:nvGrpSpPr>
      <p:grpSpPr>
        <a:xfrm>
          <a:off x="0" y="0"/>
          <a:ext cx="0" cy="0"/>
          <a:chOff x="0" y="0"/>
          <a:chExt cx="0" cy="0"/>
        </a:xfrm>
      </p:grpSpPr>
      <p:sp>
        <p:nvSpPr>
          <p:cNvPr id="125" name="Google Shape;125;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26" name="Google Shape;126;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3" name="Shape 133"/>
        <p:cNvGrpSpPr/>
        <p:nvPr/>
      </p:nvGrpSpPr>
      <p:grpSpPr>
        <a:xfrm>
          <a:off x="0" y="0"/>
          <a:ext cx="0" cy="0"/>
          <a:chOff x="0" y="0"/>
          <a:chExt cx="0" cy="0"/>
        </a:xfrm>
      </p:grpSpPr>
      <p:sp>
        <p:nvSpPr>
          <p:cNvPr id="134" name="Google Shape;134;p1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35" name="Google Shape;135;p13"/>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36" name="Google Shape;136;p1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hyperlink" Target="https://boundaries.beta.nyc/?map=c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 Id="rId3" Type="http://schemas.openxmlformats.org/officeDocument/2006/relationships/comments" Target="../comments/comment2.xml"/><Relationship Id="rId4" Type="http://schemas.openxmlformats.org/officeDocument/2006/relationships/image" Target="../media/image12.png"/><Relationship Id="rId5" Type="http://schemas.openxmlformats.org/officeDocument/2006/relationships/hyperlink" Target="https://www.nyc.gov/assets/manhattancb3/downloads/votereso/votereso2026-01.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xml"/><Relationship Id="rId3" Type="http://schemas.openxmlformats.org/officeDocument/2006/relationships/comments" Target="../comments/commen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xml"/><Relationship Id="rId3" Type="http://schemas.openxmlformats.org/officeDocument/2006/relationships/comments" Target="../comments/comment4.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3.png"/><Relationship Id="rId4" Type="http://schemas.openxmlformats.org/officeDocument/2006/relationships/image" Target="../media/image10.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 Id="rId3" Type="http://schemas.openxmlformats.org/officeDocument/2006/relationships/image" Target="../media/image35.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image" Target="../media/image29.png"/><Relationship Id="rId4" Type="http://schemas.openxmlformats.org/officeDocument/2006/relationships/image" Target="../media/image32.png"/><Relationship Id="rId5"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4.xml"/><Relationship Id="rId3"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5.xml"/><Relationship Id="rId3" Type="http://schemas.openxmlformats.org/officeDocument/2006/relationships/image" Target="../media/image29.png"/><Relationship Id="rId4" Type="http://schemas.openxmlformats.org/officeDocument/2006/relationships/image" Target="../media/image32.png"/><Relationship Id="rId5" Type="http://schemas.openxmlformats.org/officeDocument/2006/relationships/image" Target="../media/image28.png"/><Relationship Id="rId6"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 Id="rId3" Type="http://schemas.openxmlformats.org/officeDocument/2006/relationships/comments" Target="../comments/comment5.xml"/><Relationship Id="rId4" Type="http://schemas.openxmlformats.org/officeDocument/2006/relationships/image" Target="../media/image34.png"/><Relationship Id="rId5" Type="http://schemas.openxmlformats.org/officeDocument/2006/relationships/image" Target="../media/image33.png"/><Relationship Id="rId6" Type="http://schemas.openxmlformats.org/officeDocument/2006/relationships/hyperlink" Target="https://blockparty.studio/Archive/?_id=697b5c8dbec587930cfc7df9" TargetMode="External"/><Relationship Id="rId7" Type="http://schemas.openxmlformats.org/officeDocument/2006/relationships/image" Target="../media/image40.png"/><Relationship Id="rId8"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7.xml"/><Relationship Id="rId3" Type="http://schemas.openxmlformats.org/officeDocument/2006/relationships/image" Target="../media/image34.png"/><Relationship Id="rId4" Type="http://schemas.openxmlformats.org/officeDocument/2006/relationships/image" Target="../media/image33.png"/><Relationship Id="rId5" Type="http://schemas.openxmlformats.org/officeDocument/2006/relationships/hyperlink" Target="https://blockparty.studio/Archive/?_id=697b5c8dbec587930cfc7df9" TargetMode="External"/><Relationship Id="rId6" Type="http://schemas.openxmlformats.org/officeDocument/2006/relationships/image" Target="../media/image40.png"/><Relationship Id="rId7" Type="http://schemas.openxmlformats.org/officeDocument/2006/relationships/image" Target="../media/image37.png"/><Relationship Id="rId8"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43.png"/><Relationship Id="rId4" Type="http://schemas.openxmlformats.org/officeDocument/2006/relationships/hyperlink" Target="mailto:blockparty.meeting@gmail.com" TargetMode="External"/><Relationship Id="rId9" Type="http://schemas.openxmlformats.org/officeDocument/2006/relationships/image" Target="../media/image42.jpg"/><Relationship Id="rId5" Type="http://schemas.openxmlformats.org/officeDocument/2006/relationships/hyperlink" Target="https://www.linkedin.com/in/sarahjunesachs/" TargetMode="External"/><Relationship Id="rId6" Type="http://schemas.openxmlformats.org/officeDocument/2006/relationships/hyperlink" Target="https://www.linkedin.com/in/tal-roded/" TargetMode="External"/><Relationship Id="rId7" Type="http://schemas.openxmlformats.org/officeDocument/2006/relationships/image" Target="../media/image19.png"/><Relationship Id="rId8"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3.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13.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2.xml"/><Relationship Id="rId3" Type="http://schemas.openxmlformats.org/officeDocument/2006/relationships/image" Target="../media/image2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3.xml"/><Relationship Id="rId3" Type="http://schemas.openxmlformats.org/officeDocument/2006/relationships/image" Target="../media/image2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4.xml"/><Relationship Id="rId3"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3.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21.png"/><Relationship Id="rId5" Type="http://schemas.openxmlformats.org/officeDocument/2006/relationships/image" Target="../media/image11.png"/><Relationship Id="rId6" Type="http://schemas.openxmlformats.org/officeDocument/2006/relationships/image" Target="../media/image3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585"/>
        </a:solidFill>
      </p:bgPr>
    </p:bg>
    <p:spTree>
      <p:nvGrpSpPr>
        <p:cNvPr id="181" name="Shape 181"/>
        <p:cNvGrpSpPr/>
        <p:nvPr/>
      </p:nvGrpSpPr>
      <p:grpSpPr>
        <a:xfrm>
          <a:off x="0" y="0"/>
          <a:ext cx="0" cy="0"/>
          <a:chOff x="0" y="0"/>
          <a:chExt cx="0" cy="0"/>
        </a:xfrm>
      </p:grpSpPr>
      <p:sp>
        <p:nvSpPr>
          <p:cNvPr id="182" name="Google Shape;182;p25"/>
          <p:cNvSpPr/>
          <p:nvPr/>
        </p:nvSpPr>
        <p:spPr>
          <a:xfrm>
            <a:off x="237350" y="237600"/>
            <a:ext cx="8669400" cy="6382800"/>
          </a:xfrm>
          <a:prstGeom prst="rect">
            <a:avLst/>
          </a:prstGeom>
          <a:no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25"/>
          <p:cNvPicPr preferRelativeResize="0"/>
          <p:nvPr/>
        </p:nvPicPr>
        <p:blipFill>
          <a:blip r:embed="rId3">
            <a:alphaModFix/>
          </a:blip>
          <a:stretch>
            <a:fillRect/>
          </a:stretch>
        </p:blipFill>
        <p:spPr>
          <a:xfrm>
            <a:off x="7098172" y="4671872"/>
            <a:ext cx="1545200" cy="1545200"/>
          </a:xfrm>
          <a:prstGeom prst="rect">
            <a:avLst/>
          </a:prstGeom>
          <a:noFill/>
          <a:ln>
            <a:noFill/>
          </a:ln>
        </p:spPr>
      </p:pic>
      <p:sp>
        <p:nvSpPr>
          <p:cNvPr id="184" name="Google Shape;184;p25"/>
          <p:cNvSpPr txBox="1"/>
          <p:nvPr/>
        </p:nvSpPr>
        <p:spPr>
          <a:xfrm>
            <a:off x="411300" y="407038"/>
            <a:ext cx="8321400" cy="25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700">
                <a:solidFill>
                  <a:srgbClr val="FFFFFF"/>
                </a:solidFill>
                <a:latin typeface="Lato"/>
                <a:ea typeface="Lato"/>
                <a:cs typeface="Lato"/>
                <a:sym typeface="Lato"/>
              </a:rPr>
              <a:t>Building an AI-Powered Knowledge Base for NYC Community Boards</a:t>
            </a:r>
            <a:endParaRPr b="1" sz="3700">
              <a:solidFill>
                <a:srgbClr val="FFFFFF"/>
              </a:solidFill>
              <a:latin typeface="Lato"/>
              <a:ea typeface="Lato"/>
              <a:cs typeface="Lato"/>
              <a:sym typeface="Lato"/>
            </a:endParaRPr>
          </a:p>
        </p:txBody>
      </p:sp>
      <p:sp>
        <p:nvSpPr>
          <p:cNvPr id="185" name="Google Shape;185;p25"/>
          <p:cNvSpPr txBox="1"/>
          <p:nvPr/>
        </p:nvSpPr>
        <p:spPr>
          <a:xfrm>
            <a:off x="411300" y="5856063"/>
            <a:ext cx="6590700" cy="594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lt1"/>
                </a:solidFill>
                <a:latin typeface="Lato"/>
                <a:ea typeface="Lato"/>
                <a:cs typeface="Lato"/>
                <a:sym typeface="Lato"/>
              </a:rPr>
              <a:t>nycsodata26.sched.com       #nycSOdata    #opendataweek</a:t>
            </a:r>
            <a:endParaRPr sz="1800">
              <a:solidFill>
                <a:schemeClr val="lt1"/>
              </a:solidFill>
              <a:latin typeface="Lato"/>
              <a:ea typeface="Lato"/>
              <a:cs typeface="Lato"/>
              <a:sym typeface="Lato"/>
            </a:endParaRPr>
          </a:p>
        </p:txBody>
      </p:sp>
      <p:sp>
        <p:nvSpPr>
          <p:cNvPr id="186" name="Google Shape;186;p25"/>
          <p:cNvSpPr txBox="1"/>
          <p:nvPr/>
        </p:nvSpPr>
        <p:spPr>
          <a:xfrm>
            <a:off x="411300" y="3443550"/>
            <a:ext cx="6461100" cy="20568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b="1" lang="en" sz="1800">
                <a:solidFill>
                  <a:schemeClr val="lt2"/>
                </a:solidFill>
                <a:latin typeface="Lato"/>
                <a:ea typeface="Lato"/>
                <a:cs typeface="Lato"/>
                <a:sym typeface="Lato"/>
              </a:rPr>
              <a:t>Tal Roded, NYCuriosity Author &amp; Manhattan CB3 Member</a:t>
            </a:r>
            <a:endParaRPr b="1" sz="1800">
              <a:solidFill>
                <a:schemeClr val="lt2"/>
              </a:solidFill>
              <a:latin typeface="Lato"/>
              <a:ea typeface="Lato"/>
              <a:cs typeface="Lato"/>
              <a:sym typeface="Lato"/>
            </a:endParaRPr>
          </a:p>
          <a:p>
            <a:pPr indent="0" lvl="0" marL="0" rtl="0" algn="l">
              <a:lnSpc>
                <a:spcPct val="120000"/>
              </a:lnSpc>
              <a:spcBef>
                <a:spcPts val="0"/>
              </a:spcBef>
              <a:spcAft>
                <a:spcPts val="0"/>
              </a:spcAft>
              <a:buClr>
                <a:schemeClr val="dk1"/>
              </a:buClr>
              <a:buSzPts val="1100"/>
              <a:buFont typeface="Arial"/>
              <a:buNone/>
            </a:pPr>
            <a:r>
              <a:rPr b="1" lang="en" sz="1800">
                <a:solidFill>
                  <a:schemeClr val="lt2"/>
                </a:solidFill>
                <a:latin typeface="Lato"/>
                <a:ea typeface="Lato"/>
                <a:cs typeface="Lato"/>
                <a:sym typeface="Lato"/>
              </a:rPr>
              <a:t>Sarah Sachs, Block Party Founder</a:t>
            </a:r>
            <a:endParaRPr b="1" sz="1800">
              <a:solidFill>
                <a:schemeClr val="lt2"/>
              </a:solidFill>
              <a:latin typeface="Lato"/>
              <a:ea typeface="Lato"/>
              <a:cs typeface="Lato"/>
              <a:sym typeface="Lato"/>
            </a:endParaRPr>
          </a:p>
          <a:p>
            <a:pPr indent="0" lvl="0" marL="0" rtl="0" algn="l">
              <a:lnSpc>
                <a:spcPct val="120000"/>
              </a:lnSpc>
              <a:spcBef>
                <a:spcPts val="0"/>
              </a:spcBef>
              <a:spcAft>
                <a:spcPts val="0"/>
              </a:spcAft>
              <a:buClr>
                <a:schemeClr val="dk1"/>
              </a:buClr>
              <a:buSzPts val="1100"/>
              <a:buFont typeface="Arial"/>
              <a:buNone/>
            </a:pPr>
            <a:r>
              <a:t/>
            </a:r>
            <a:endParaRPr b="1" sz="1800">
              <a:solidFill>
                <a:schemeClr val="lt2"/>
              </a:solidFill>
              <a:latin typeface="Lato"/>
              <a:ea typeface="Lato"/>
              <a:cs typeface="Lato"/>
              <a:sym typeface="Lato"/>
            </a:endParaRPr>
          </a:p>
          <a:p>
            <a:pPr indent="0" lvl="0" marL="0" rtl="0" algn="l">
              <a:lnSpc>
                <a:spcPct val="120000"/>
              </a:lnSpc>
              <a:spcBef>
                <a:spcPts val="0"/>
              </a:spcBef>
              <a:spcAft>
                <a:spcPts val="0"/>
              </a:spcAft>
              <a:buClr>
                <a:schemeClr val="dk1"/>
              </a:buClr>
              <a:buSzPts val="1100"/>
              <a:buFont typeface="Arial"/>
              <a:buNone/>
            </a:pPr>
            <a:r>
              <a:rPr b="1" lang="en" sz="1800">
                <a:solidFill>
                  <a:schemeClr val="lt2"/>
                </a:solidFill>
                <a:latin typeface="Lato"/>
                <a:ea typeface="Lato"/>
                <a:cs typeface="Lato"/>
                <a:sym typeface="Lato"/>
              </a:rPr>
              <a:t>Major Contribution from McKay Warren</a:t>
            </a:r>
            <a:endParaRPr b="1" sz="1800">
              <a:solidFill>
                <a:schemeClr val="lt2"/>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0" name="Shape 270"/>
        <p:cNvGrpSpPr/>
        <p:nvPr/>
      </p:nvGrpSpPr>
      <p:grpSpPr>
        <a:xfrm>
          <a:off x="0" y="0"/>
          <a:ext cx="0" cy="0"/>
          <a:chOff x="0" y="0"/>
          <a:chExt cx="0" cy="0"/>
        </a:xfrm>
      </p:grpSpPr>
      <p:sp>
        <p:nvSpPr>
          <p:cNvPr id="271" name="Google Shape;271;p34"/>
          <p:cNvSpPr txBox="1"/>
          <p:nvPr/>
        </p:nvSpPr>
        <p:spPr>
          <a:xfrm>
            <a:off x="301752" y="182874"/>
            <a:ext cx="7772400" cy="86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500" u="none" cap="none" strike="noStrike">
                <a:solidFill>
                  <a:srgbClr val="212121"/>
                </a:solidFill>
                <a:latin typeface="Lato"/>
                <a:ea typeface="Lato"/>
                <a:cs typeface="Lato"/>
                <a:sym typeface="Lato"/>
              </a:rPr>
              <a:t>Soft Power — Why “Advisory” Doesn’t Mean Toothless</a:t>
            </a:r>
            <a:endParaRPr sz="1700">
              <a:latin typeface="Lato"/>
              <a:ea typeface="Lato"/>
              <a:cs typeface="Lato"/>
              <a:sym typeface="Lato"/>
            </a:endParaRPr>
          </a:p>
        </p:txBody>
      </p:sp>
      <p:sp>
        <p:nvSpPr>
          <p:cNvPr id="272" name="Google Shape;272;p34"/>
          <p:cNvSpPr/>
          <p:nvPr/>
        </p:nvSpPr>
        <p:spPr>
          <a:xfrm>
            <a:off x="0" y="983887"/>
            <a:ext cx="9144000" cy="50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73" name="Google Shape;273;p34"/>
          <p:cNvSpPr txBox="1"/>
          <p:nvPr/>
        </p:nvSpPr>
        <p:spPr>
          <a:xfrm>
            <a:off x="301750" y="1161902"/>
            <a:ext cx="3201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500" u="none" cap="none" strike="noStrike">
                <a:solidFill>
                  <a:srgbClr val="4285F4"/>
                </a:solidFill>
                <a:latin typeface="Lato"/>
                <a:ea typeface="Lato"/>
                <a:cs typeface="Lato"/>
                <a:sym typeface="Lato"/>
              </a:rPr>
              <a:t>▶</a:t>
            </a:r>
            <a:endParaRPr sz="1700"/>
          </a:p>
        </p:txBody>
      </p:sp>
      <p:sp>
        <p:nvSpPr>
          <p:cNvPr id="274" name="Google Shape;274;p34"/>
          <p:cNvSpPr txBox="1"/>
          <p:nvPr/>
        </p:nvSpPr>
        <p:spPr>
          <a:xfrm>
            <a:off x="621790" y="1161902"/>
            <a:ext cx="82296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212121"/>
                </a:solidFill>
                <a:latin typeface="Lato"/>
                <a:ea typeface="Lato"/>
                <a:cs typeface="Lato"/>
                <a:sym typeface="Lato"/>
              </a:rPr>
              <a:t>Resolutions on the record</a:t>
            </a:r>
            <a:endParaRPr sz="1700">
              <a:latin typeface="Lato"/>
              <a:ea typeface="Lato"/>
              <a:cs typeface="Lato"/>
              <a:sym typeface="Lato"/>
            </a:endParaRPr>
          </a:p>
        </p:txBody>
      </p:sp>
      <p:sp>
        <p:nvSpPr>
          <p:cNvPr id="275" name="Google Shape;275;p34"/>
          <p:cNvSpPr txBox="1"/>
          <p:nvPr/>
        </p:nvSpPr>
        <p:spPr>
          <a:xfrm>
            <a:off x="621790" y="1683379"/>
            <a:ext cx="82296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chemeClr val="dk1"/>
                </a:solidFill>
                <a:latin typeface="Lato"/>
                <a:ea typeface="Lato"/>
                <a:cs typeface="Lato"/>
                <a:sym typeface="Lato"/>
              </a:rPr>
              <a:t>Every agency and elected official sees when </a:t>
            </a:r>
            <a:r>
              <a:rPr lang="en" sz="1500">
                <a:solidFill>
                  <a:schemeClr val="dk1"/>
                </a:solidFill>
                <a:latin typeface="Lato"/>
                <a:ea typeface="Lato"/>
                <a:cs typeface="Lato"/>
                <a:sym typeface="Lato"/>
              </a:rPr>
              <a:t>CB</a:t>
            </a:r>
            <a:r>
              <a:rPr i="0" lang="en" sz="1500" u="none" cap="none" strike="noStrike">
                <a:solidFill>
                  <a:schemeClr val="dk1"/>
                </a:solidFill>
                <a:latin typeface="Lato"/>
                <a:ea typeface="Lato"/>
                <a:cs typeface="Lato"/>
                <a:sym typeface="Lato"/>
              </a:rPr>
              <a:t> formally opposes their project. Ignoring a unanimous board vote </a:t>
            </a:r>
            <a:r>
              <a:rPr lang="en" sz="1500">
                <a:solidFill>
                  <a:schemeClr val="dk1"/>
                </a:solidFill>
                <a:latin typeface="Lato"/>
                <a:ea typeface="Lato"/>
                <a:cs typeface="Lato"/>
                <a:sym typeface="Lato"/>
              </a:rPr>
              <a:t>can have</a:t>
            </a:r>
            <a:r>
              <a:rPr i="0" lang="en" sz="1500" u="none" cap="none" strike="noStrike">
                <a:solidFill>
                  <a:schemeClr val="dk1"/>
                </a:solidFill>
                <a:latin typeface="Lato"/>
                <a:ea typeface="Lato"/>
                <a:cs typeface="Lato"/>
                <a:sym typeface="Lato"/>
              </a:rPr>
              <a:t> political costs.</a:t>
            </a:r>
            <a:endParaRPr sz="1700">
              <a:solidFill>
                <a:schemeClr val="dk1"/>
              </a:solidFill>
              <a:latin typeface="Lato"/>
              <a:ea typeface="Lato"/>
              <a:cs typeface="Lato"/>
              <a:sym typeface="Lato"/>
            </a:endParaRPr>
          </a:p>
        </p:txBody>
      </p:sp>
      <p:sp>
        <p:nvSpPr>
          <p:cNvPr id="276" name="Google Shape;276;p34"/>
          <p:cNvSpPr/>
          <p:nvPr/>
        </p:nvSpPr>
        <p:spPr>
          <a:xfrm>
            <a:off x="301750" y="2396980"/>
            <a:ext cx="8540400" cy="27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77" name="Google Shape;277;p34"/>
          <p:cNvSpPr txBox="1"/>
          <p:nvPr/>
        </p:nvSpPr>
        <p:spPr>
          <a:xfrm>
            <a:off x="301750" y="2602826"/>
            <a:ext cx="3201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500" u="none" cap="none" strike="noStrike">
                <a:solidFill>
                  <a:srgbClr val="4285F4"/>
                </a:solidFill>
                <a:latin typeface="Lato"/>
                <a:ea typeface="Lato"/>
                <a:cs typeface="Lato"/>
                <a:sym typeface="Lato"/>
              </a:rPr>
              <a:t>▶</a:t>
            </a:r>
            <a:endParaRPr sz="1700"/>
          </a:p>
        </p:txBody>
      </p:sp>
      <p:sp>
        <p:nvSpPr>
          <p:cNvPr id="278" name="Google Shape;278;p34"/>
          <p:cNvSpPr txBox="1"/>
          <p:nvPr/>
        </p:nvSpPr>
        <p:spPr>
          <a:xfrm>
            <a:off x="621790" y="2602826"/>
            <a:ext cx="82296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212121"/>
                </a:solidFill>
                <a:latin typeface="Lato"/>
                <a:ea typeface="Lato"/>
                <a:cs typeface="Lato"/>
                <a:sym typeface="Lato"/>
              </a:rPr>
              <a:t>District Needs Statement (DNS)</a:t>
            </a:r>
            <a:endParaRPr sz="1700">
              <a:latin typeface="Lato"/>
              <a:ea typeface="Lato"/>
              <a:cs typeface="Lato"/>
              <a:sym typeface="Lato"/>
            </a:endParaRPr>
          </a:p>
        </p:txBody>
      </p:sp>
      <p:sp>
        <p:nvSpPr>
          <p:cNvPr id="279" name="Google Shape;279;p34"/>
          <p:cNvSpPr txBox="1"/>
          <p:nvPr/>
        </p:nvSpPr>
        <p:spPr>
          <a:xfrm>
            <a:off x="621790" y="3124303"/>
            <a:ext cx="82296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chemeClr val="dk1"/>
                </a:solidFill>
                <a:latin typeface="Lato"/>
                <a:ea typeface="Lato"/>
                <a:cs typeface="Lato"/>
                <a:sym typeface="Lato"/>
              </a:rPr>
              <a:t>Annual priorities document filed by each CB. City agencies must respond to DNS requests in budget planning — direct budget influence.</a:t>
            </a:r>
            <a:endParaRPr sz="1700">
              <a:solidFill>
                <a:schemeClr val="dk1"/>
              </a:solidFill>
              <a:latin typeface="Lato"/>
              <a:ea typeface="Lato"/>
              <a:cs typeface="Lato"/>
              <a:sym typeface="Lato"/>
            </a:endParaRPr>
          </a:p>
        </p:txBody>
      </p:sp>
      <p:sp>
        <p:nvSpPr>
          <p:cNvPr id="280" name="Google Shape;280;p34"/>
          <p:cNvSpPr/>
          <p:nvPr/>
        </p:nvSpPr>
        <p:spPr>
          <a:xfrm>
            <a:off x="301750" y="3837903"/>
            <a:ext cx="8540400" cy="27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81" name="Google Shape;281;p34"/>
          <p:cNvSpPr txBox="1"/>
          <p:nvPr/>
        </p:nvSpPr>
        <p:spPr>
          <a:xfrm>
            <a:off x="301750" y="4043748"/>
            <a:ext cx="3201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500" u="none" cap="none" strike="noStrike">
                <a:solidFill>
                  <a:srgbClr val="4285F4"/>
                </a:solidFill>
                <a:latin typeface="Lato"/>
                <a:ea typeface="Lato"/>
                <a:cs typeface="Lato"/>
                <a:sym typeface="Lato"/>
              </a:rPr>
              <a:t>▶</a:t>
            </a:r>
            <a:endParaRPr sz="1700"/>
          </a:p>
        </p:txBody>
      </p:sp>
      <p:sp>
        <p:nvSpPr>
          <p:cNvPr id="282" name="Google Shape;282;p34"/>
          <p:cNvSpPr txBox="1"/>
          <p:nvPr/>
        </p:nvSpPr>
        <p:spPr>
          <a:xfrm>
            <a:off x="621790" y="4043748"/>
            <a:ext cx="82296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212121"/>
                </a:solidFill>
                <a:latin typeface="Lato"/>
                <a:ea typeface="Lato"/>
                <a:cs typeface="Lato"/>
                <a:sym typeface="Lato"/>
              </a:rPr>
              <a:t>Required ULURP referrals, SLA</a:t>
            </a:r>
            <a:r>
              <a:rPr b="1" lang="en" sz="1700">
                <a:solidFill>
                  <a:srgbClr val="212121"/>
                </a:solidFill>
                <a:latin typeface="Lato"/>
                <a:ea typeface="Lato"/>
                <a:cs typeface="Lato"/>
                <a:sym typeface="Lato"/>
              </a:rPr>
              <a:t> &amp; sidewalk cafe applications</a:t>
            </a:r>
            <a:endParaRPr sz="1700">
              <a:latin typeface="Lato"/>
              <a:ea typeface="Lato"/>
              <a:cs typeface="Lato"/>
              <a:sym typeface="Lato"/>
            </a:endParaRPr>
          </a:p>
        </p:txBody>
      </p:sp>
      <p:sp>
        <p:nvSpPr>
          <p:cNvPr id="283" name="Google Shape;283;p34"/>
          <p:cNvSpPr txBox="1"/>
          <p:nvPr/>
        </p:nvSpPr>
        <p:spPr>
          <a:xfrm>
            <a:off x="621790" y="4565225"/>
            <a:ext cx="82296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chemeClr val="dk1"/>
                </a:solidFill>
                <a:latin typeface="Lato"/>
                <a:ea typeface="Lato"/>
                <a:cs typeface="Lato"/>
                <a:sym typeface="Lato"/>
              </a:rPr>
              <a:t>For major land use decisions (rezonings, new developments), the city is legally required to refer applications to the CB. Recommendations become public record.</a:t>
            </a:r>
            <a:endParaRPr sz="1700">
              <a:solidFill>
                <a:schemeClr val="dk1"/>
              </a:solidFill>
              <a:latin typeface="Lato"/>
              <a:ea typeface="Lato"/>
              <a:cs typeface="Lato"/>
              <a:sym typeface="Lato"/>
            </a:endParaRPr>
          </a:p>
        </p:txBody>
      </p:sp>
      <p:sp>
        <p:nvSpPr>
          <p:cNvPr id="284" name="Google Shape;284;p34"/>
          <p:cNvSpPr/>
          <p:nvPr/>
        </p:nvSpPr>
        <p:spPr>
          <a:xfrm>
            <a:off x="301750" y="5278827"/>
            <a:ext cx="8540400" cy="27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285" name="Google Shape;285;p34"/>
          <p:cNvSpPr txBox="1"/>
          <p:nvPr/>
        </p:nvSpPr>
        <p:spPr>
          <a:xfrm>
            <a:off x="301750" y="5484672"/>
            <a:ext cx="3201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500" u="none" cap="none" strike="noStrike">
                <a:solidFill>
                  <a:srgbClr val="4285F4"/>
                </a:solidFill>
                <a:latin typeface="Lato"/>
                <a:ea typeface="Lato"/>
                <a:cs typeface="Lato"/>
                <a:sym typeface="Lato"/>
              </a:rPr>
              <a:t>▶</a:t>
            </a:r>
            <a:endParaRPr sz="1700"/>
          </a:p>
        </p:txBody>
      </p:sp>
      <p:sp>
        <p:nvSpPr>
          <p:cNvPr id="286" name="Google Shape;286;p34"/>
          <p:cNvSpPr txBox="1"/>
          <p:nvPr/>
        </p:nvSpPr>
        <p:spPr>
          <a:xfrm>
            <a:off x="621790" y="5484672"/>
            <a:ext cx="82296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212121"/>
                </a:solidFill>
                <a:latin typeface="Lato"/>
                <a:ea typeface="Lato"/>
                <a:cs typeface="Lato"/>
                <a:sym typeface="Lato"/>
              </a:rPr>
              <a:t>Political pipeline</a:t>
            </a:r>
            <a:endParaRPr sz="1700">
              <a:latin typeface="Lato"/>
              <a:ea typeface="Lato"/>
              <a:cs typeface="Lato"/>
              <a:sym typeface="Lato"/>
            </a:endParaRPr>
          </a:p>
        </p:txBody>
      </p:sp>
      <p:sp>
        <p:nvSpPr>
          <p:cNvPr id="287" name="Google Shape;287;p34"/>
          <p:cNvSpPr txBox="1"/>
          <p:nvPr/>
        </p:nvSpPr>
        <p:spPr>
          <a:xfrm>
            <a:off x="621790" y="6006149"/>
            <a:ext cx="82296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chemeClr val="dk1"/>
                </a:solidFill>
                <a:latin typeface="Lato"/>
                <a:ea typeface="Lato"/>
                <a:cs typeface="Lato"/>
                <a:sym typeface="Lato"/>
              </a:rPr>
              <a:t>Many City Council members began as CB members. Relationships here open doors in elected offices and city agencies.</a:t>
            </a:r>
            <a:endParaRPr sz="1700">
              <a:solidFill>
                <a:schemeClr val="dk1"/>
              </a:solidFill>
              <a:latin typeface="Lato"/>
              <a:ea typeface="Lato"/>
              <a:cs typeface="Lato"/>
              <a:sym typeface="Lato"/>
            </a:endParaRPr>
          </a:p>
        </p:txBody>
      </p:sp>
      <p:sp>
        <p:nvSpPr>
          <p:cNvPr id="288" name="Google Shape;288;p34"/>
          <p:cNvSpPr/>
          <p:nvPr/>
        </p:nvSpPr>
        <p:spPr>
          <a:xfrm>
            <a:off x="301752" y="6835734"/>
            <a:ext cx="8540400" cy="222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292" name="Shape 292"/>
        <p:cNvGrpSpPr/>
        <p:nvPr/>
      </p:nvGrpSpPr>
      <p:grpSpPr>
        <a:xfrm>
          <a:off x="0" y="0"/>
          <a:ext cx="0" cy="0"/>
          <a:chOff x="0" y="0"/>
          <a:chExt cx="0" cy="0"/>
        </a:xfrm>
      </p:grpSpPr>
      <p:pic>
        <p:nvPicPr>
          <p:cNvPr id="293" name="Google Shape;293;p35"/>
          <p:cNvPicPr preferRelativeResize="0"/>
          <p:nvPr/>
        </p:nvPicPr>
        <p:blipFill>
          <a:blip r:embed="rId3">
            <a:alphaModFix/>
          </a:blip>
          <a:stretch>
            <a:fillRect/>
          </a:stretch>
        </p:blipFill>
        <p:spPr>
          <a:xfrm>
            <a:off x="711200" y="0"/>
            <a:ext cx="7721608" cy="6858000"/>
          </a:xfrm>
          <a:prstGeom prst="rect">
            <a:avLst/>
          </a:prstGeom>
          <a:noFill/>
          <a:ln>
            <a:noFill/>
          </a:ln>
        </p:spPr>
      </p:pic>
      <p:sp>
        <p:nvSpPr>
          <p:cNvPr id="294" name="Google Shape;294;p35"/>
          <p:cNvSpPr txBox="1"/>
          <p:nvPr/>
        </p:nvSpPr>
        <p:spPr>
          <a:xfrm>
            <a:off x="5905500" y="5940125"/>
            <a:ext cx="2251500" cy="649500"/>
          </a:xfrm>
          <a:prstGeom prst="rect">
            <a:avLst/>
          </a:prstGeom>
          <a:solidFill>
            <a:srgbClr val="D9EAD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u="sng">
                <a:solidFill>
                  <a:schemeClr val="hlink"/>
                </a:solidFill>
                <a:latin typeface="Lato"/>
                <a:ea typeface="Lato"/>
                <a:cs typeface="Lato"/>
                <a:sym typeface="Lato"/>
                <a:hlinkClick r:id="rId4"/>
              </a:rPr>
              <a:t>BetaNYC Boundaries Map</a:t>
            </a:r>
            <a:endParaRPr sz="1800">
              <a:solidFill>
                <a:schemeClr val="dk2"/>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8" name="Shape 298"/>
        <p:cNvGrpSpPr/>
        <p:nvPr/>
      </p:nvGrpSpPr>
      <p:grpSpPr>
        <a:xfrm>
          <a:off x="0" y="0"/>
          <a:ext cx="0" cy="0"/>
          <a:chOff x="0" y="0"/>
          <a:chExt cx="0" cy="0"/>
        </a:xfrm>
      </p:grpSpPr>
      <p:sp>
        <p:nvSpPr>
          <p:cNvPr id="299" name="Google Shape;299;p36"/>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How Community Boards Are Structured</a:t>
            </a:r>
            <a:endParaRPr/>
          </a:p>
        </p:txBody>
      </p:sp>
      <p:sp>
        <p:nvSpPr>
          <p:cNvPr id="300" name="Google Shape;300;p36"/>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1" name="Google Shape;301;p36"/>
          <p:cNvSpPr txBox="1"/>
          <p:nvPr/>
        </p:nvSpPr>
        <p:spPr>
          <a:xfrm>
            <a:off x="301752" y="987550"/>
            <a:ext cx="40692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4285F4"/>
                </a:solidFill>
                <a:latin typeface="Lato"/>
                <a:ea typeface="Lato"/>
                <a:cs typeface="Lato"/>
                <a:sym typeface="Lato"/>
              </a:rPr>
              <a:t>Who’s on the board:</a:t>
            </a:r>
            <a:endParaRPr sz="1800"/>
          </a:p>
        </p:txBody>
      </p:sp>
      <p:sp>
        <p:nvSpPr>
          <p:cNvPr id="302" name="Google Shape;302;p36"/>
          <p:cNvSpPr txBox="1"/>
          <p:nvPr/>
        </p:nvSpPr>
        <p:spPr>
          <a:xfrm>
            <a:off x="301752" y="1453032"/>
            <a:ext cx="4069200" cy="1708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  Up to 50 volunteer members</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2-year terms (max 4 consecutive)</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a:t>
            </a:r>
            <a:r>
              <a:rPr b="0" i="0" lang="en" sz="1800" u="none" cap="none" strike="noStrike">
                <a:solidFill>
                  <a:srgbClr val="304D80"/>
                </a:solidFill>
                <a:latin typeface="Lato"/>
                <a:ea typeface="Lato"/>
                <a:cs typeface="Lato"/>
                <a:sym typeface="Lato"/>
              </a:rPr>
              <a:t>No salary, no formal qualifications</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a:t>
            </a:r>
            <a:r>
              <a:rPr b="0" i="0" lang="en" sz="1800" u="sng" cap="none" strike="noStrike">
                <a:solidFill>
                  <a:srgbClr val="304D80"/>
                </a:solidFill>
                <a:latin typeface="Lato"/>
                <a:ea typeface="Lato"/>
                <a:cs typeface="Lato"/>
                <a:sym typeface="Lato"/>
              </a:rPr>
              <a:t>Only requirement:</a:t>
            </a:r>
            <a:r>
              <a:rPr b="0" i="0" lang="en" sz="1800" u="none" cap="none" strike="noStrike">
                <a:solidFill>
                  <a:srgbClr val="304D80"/>
                </a:solidFill>
                <a:latin typeface="Lato"/>
                <a:ea typeface="Lato"/>
                <a:cs typeface="Lato"/>
                <a:sym typeface="Lato"/>
              </a:rPr>
              <a:t> Must live, work, or have significant</a:t>
            </a:r>
            <a:r>
              <a:rPr lang="en" sz="1800">
                <a:solidFill>
                  <a:srgbClr val="304D80"/>
                </a:solidFill>
                <a:latin typeface="Lato"/>
                <a:ea typeface="Lato"/>
                <a:cs typeface="Lato"/>
                <a:sym typeface="Lato"/>
              </a:rPr>
              <a:t> </a:t>
            </a:r>
            <a:r>
              <a:rPr b="0" i="0" lang="en" sz="1800" u="none" cap="none" strike="noStrike">
                <a:solidFill>
                  <a:srgbClr val="304D80"/>
                </a:solidFill>
                <a:latin typeface="Lato"/>
                <a:ea typeface="Lato"/>
                <a:cs typeface="Lato"/>
                <a:sym typeface="Lato"/>
              </a:rPr>
              <a:t>interest in the district</a:t>
            </a:r>
            <a:endParaRPr sz="1800"/>
          </a:p>
        </p:txBody>
      </p:sp>
      <p:pic>
        <p:nvPicPr>
          <p:cNvPr id="303" name="Google Shape;303;p36"/>
          <p:cNvPicPr preferRelativeResize="0"/>
          <p:nvPr/>
        </p:nvPicPr>
        <p:blipFill rotWithShape="1">
          <a:blip r:embed="rId3">
            <a:alphaModFix/>
          </a:blip>
          <a:srcRect b="0" l="0" r="0" t="16220"/>
          <a:stretch/>
        </p:blipFill>
        <p:spPr>
          <a:xfrm>
            <a:off x="4370950" y="1669225"/>
            <a:ext cx="4773051" cy="3998725"/>
          </a:xfrm>
          <a:prstGeom prst="rect">
            <a:avLst/>
          </a:prstGeom>
          <a:noFill/>
          <a:ln>
            <a:noFill/>
          </a:ln>
        </p:spPr>
      </p:pic>
      <p:sp>
        <p:nvSpPr>
          <p:cNvPr id="304" name="Google Shape;304;p36"/>
          <p:cNvSpPr txBox="1"/>
          <p:nvPr/>
        </p:nvSpPr>
        <p:spPr>
          <a:xfrm>
            <a:off x="301750" y="3102251"/>
            <a:ext cx="40692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4285F4"/>
                </a:solidFill>
                <a:latin typeface="Lato"/>
                <a:ea typeface="Lato"/>
                <a:cs typeface="Lato"/>
                <a:sym typeface="Lato"/>
              </a:rPr>
              <a:t>Leadership &amp; staff:</a:t>
            </a:r>
            <a:endParaRPr sz="1800"/>
          </a:p>
        </p:txBody>
      </p:sp>
      <p:sp>
        <p:nvSpPr>
          <p:cNvPr id="305" name="Google Shape;305;p36"/>
          <p:cNvSpPr txBox="1"/>
          <p:nvPr/>
        </p:nvSpPr>
        <p:spPr>
          <a:xfrm>
            <a:off x="301750" y="3567733"/>
            <a:ext cx="4069200" cy="2945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  Chair, Vice-Chairs, Secretary,</a:t>
            </a:r>
            <a:br>
              <a:rPr b="0" i="0" lang="en" sz="1800" u="none" cap="none" strike="noStrike">
                <a:solidFill>
                  <a:srgbClr val="304D80"/>
                </a:solidFill>
                <a:latin typeface="Lato"/>
                <a:ea typeface="Lato"/>
                <a:cs typeface="Lato"/>
                <a:sym typeface="Lato"/>
              </a:rPr>
            </a:br>
            <a:r>
              <a:rPr b="0" i="0" lang="en" sz="1800" u="none" cap="none" strike="noStrike">
                <a:solidFill>
                  <a:srgbClr val="304D80"/>
                </a:solidFill>
                <a:latin typeface="Lato"/>
                <a:ea typeface="Lato"/>
                <a:cs typeface="Lato"/>
                <a:sym typeface="Lato"/>
              </a:rPr>
              <a:t>      Treasurer (elected by members)</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One paid District Manager, optional additional non-member staff</a:t>
            </a:r>
            <a:endParaRPr sz="1800"/>
          </a:p>
          <a:p>
            <a:pPr indent="0" lvl="0" marL="0" rtl="0" algn="l">
              <a:spcBef>
                <a:spcPts val="0"/>
              </a:spcBef>
              <a:spcAft>
                <a:spcPts val="0"/>
              </a:spcAft>
              <a:buNone/>
            </a:pPr>
            <a:r>
              <a:t/>
            </a:r>
            <a:endParaRPr b="1" sz="1800">
              <a:solidFill>
                <a:srgbClr val="4285F4"/>
              </a:solidFill>
              <a:latin typeface="Lato"/>
              <a:ea typeface="Lato"/>
              <a:cs typeface="Lato"/>
              <a:sym typeface="Lato"/>
            </a:endParaRPr>
          </a:p>
          <a:p>
            <a:pPr indent="0" lvl="0" marL="0" rtl="0" algn="l">
              <a:spcBef>
                <a:spcPts val="0"/>
              </a:spcBef>
              <a:spcAft>
                <a:spcPts val="0"/>
              </a:spcAft>
              <a:buNone/>
            </a:pPr>
            <a:r>
              <a:rPr b="1" lang="en" sz="1800">
                <a:solidFill>
                  <a:srgbClr val="4285F4"/>
                </a:solidFill>
                <a:latin typeface="Lato"/>
                <a:ea typeface="Lato"/>
                <a:cs typeface="Lato"/>
                <a:sym typeface="Lato"/>
              </a:rPr>
              <a:t>Subject-matter Committees:</a:t>
            </a:r>
            <a:endParaRPr b="1" sz="1800">
              <a:solidFill>
                <a:srgbClr val="4285F4"/>
              </a:solidFill>
              <a:latin typeface="Lato"/>
              <a:ea typeface="Lato"/>
              <a:cs typeface="Lato"/>
              <a:sym typeface="Lato"/>
            </a:endParaRPr>
          </a:p>
          <a:p>
            <a:pPr indent="0" lvl="0" marL="0" marR="0" rtl="0" algn="l">
              <a:spcBef>
                <a:spcPts val="1000"/>
              </a:spcBef>
              <a:spcAft>
                <a:spcPts val="0"/>
              </a:spcAft>
              <a:buNone/>
            </a:pPr>
            <a:r>
              <a:rPr b="0" i="0" lang="en" sz="1800" u="none" cap="none" strike="noStrike">
                <a:solidFill>
                  <a:srgbClr val="304D80"/>
                </a:solidFill>
                <a:latin typeface="Lato"/>
                <a:ea typeface="Lato"/>
                <a:cs typeface="Lato"/>
                <a:sym typeface="Lato"/>
              </a:rPr>
              <a:t>·  Transportation  ·  Parks  ·  SLA</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Land Use  ·  Landmarks  ·  Housing</a:t>
            </a:r>
            <a:endParaRPr sz="18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Health  ·  Youth &amp; Education</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9" name="Shape 309"/>
        <p:cNvGrpSpPr/>
        <p:nvPr/>
      </p:nvGrpSpPr>
      <p:grpSpPr>
        <a:xfrm>
          <a:off x="0" y="0"/>
          <a:ext cx="0" cy="0"/>
          <a:chOff x="0" y="0"/>
          <a:chExt cx="0" cy="0"/>
        </a:xfrm>
      </p:grpSpPr>
      <p:sp>
        <p:nvSpPr>
          <p:cNvPr id="310" name="Google Shape;310;p37"/>
          <p:cNvSpPr txBox="1"/>
          <p:nvPr/>
        </p:nvSpPr>
        <p:spPr>
          <a:xfrm>
            <a:off x="301752" y="182880"/>
            <a:ext cx="77724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500" u="none" cap="none" strike="noStrike">
                <a:solidFill>
                  <a:srgbClr val="212121"/>
                </a:solidFill>
                <a:latin typeface="Lato"/>
                <a:ea typeface="Lato"/>
                <a:cs typeface="Lato"/>
                <a:sym typeface="Lato"/>
              </a:rPr>
              <a:t>What Is a Resolution?</a:t>
            </a:r>
            <a:endParaRPr sz="1700"/>
          </a:p>
        </p:txBody>
      </p:sp>
      <p:sp>
        <p:nvSpPr>
          <p:cNvPr id="311" name="Google Shape;311;p37"/>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312" name="Google Shape;312;p37"/>
          <p:cNvSpPr txBox="1"/>
          <p:nvPr/>
        </p:nvSpPr>
        <p:spPr>
          <a:xfrm>
            <a:off x="301750" y="987549"/>
            <a:ext cx="85404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Resolutions are official, written, public positions on a local issue.</a:t>
            </a:r>
            <a:endParaRPr sz="1800"/>
          </a:p>
        </p:txBody>
      </p:sp>
      <p:sp>
        <p:nvSpPr>
          <p:cNvPr id="313" name="Google Shape;313;p37"/>
          <p:cNvSpPr/>
          <p:nvPr/>
        </p:nvSpPr>
        <p:spPr>
          <a:xfrm>
            <a:off x="301750" y="1620081"/>
            <a:ext cx="4983600" cy="48051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00" u="none" cap="none" strike="noStrike">
              <a:solidFill>
                <a:schemeClr val="dk1"/>
              </a:solidFill>
              <a:latin typeface="Calibri"/>
              <a:ea typeface="Calibri"/>
              <a:cs typeface="Calibri"/>
              <a:sym typeface="Calibri"/>
            </a:endParaRPr>
          </a:p>
        </p:txBody>
      </p:sp>
      <p:sp>
        <p:nvSpPr>
          <p:cNvPr id="314" name="Google Shape;314;p37"/>
          <p:cNvSpPr txBox="1"/>
          <p:nvPr/>
        </p:nvSpPr>
        <p:spPr>
          <a:xfrm>
            <a:off x="484630" y="1766050"/>
            <a:ext cx="4663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chemeClr val="dk1"/>
                </a:solidFill>
                <a:latin typeface="Lato"/>
                <a:ea typeface="Lato"/>
                <a:cs typeface="Lato"/>
                <a:sym typeface="Lato"/>
              </a:rPr>
              <a:t>Standard resolution format:</a:t>
            </a:r>
            <a:endParaRPr sz="2000">
              <a:solidFill>
                <a:schemeClr val="dk1"/>
              </a:solidFill>
            </a:endParaRPr>
          </a:p>
        </p:txBody>
      </p:sp>
      <p:sp>
        <p:nvSpPr>
          <p:cNvPr id="315" name="Google Shape;315;p37"/>
          <p:cNvSpPr txBox="1"/>
          <p:nvPr/>
        </p:nvSpPr>
        <p:spPr>
          <a:xfrm>
            <a:off x="484630" y="2252613"/>
            <a:ext cx="4663500" cy="247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4285F4"/>
                </a:solidFill>
                <a:latin typeface="Roboto Mono"/>
                <a:ea typeface="Roboto Mono"/>
                <a:cs typeface="Roboto Mono"/>
                <a:sym typeface="Roboto Mono"/>
              </a:rPr>
              <a:t>TITLE:      One-sentence summary</a:t>
            </a:r>
            <a:endParaRPr sz="1800"/>
          </a:p>
          <a:p>
            <a:pPr indent="0" lvl="0" marL="0" marR="0" rtl="0" algn="l">
              <a:spcBef>
                <a:spcPts val="0"/>
              </a:spcBef>
              <a:spcAft>
                <a:spcPts val="0"/>
              </a:spcAft>
              <a:buNone/>
            </a:pPr>
            <a:r>
              <a:t/>
            </a:r>
            <a:endParaRPr b="1" sz="1600">
              <a:solidFill>
                <a:srgbClr val="4285F4"/>
              </a:solidFill>
              <a:latin typeface="Roboto Mono"/>
              <a:ea typeface="Roboto Mono"/>
              <a:cs typeface="Roboto Mono"/>
              <a:sym typeface="Roboto Mono"/>
            </a:endParaRPr>
          </a:p>
          <a:p>
            <a:pPr indent="0" lvl="0" marL="0" marR="0" rtl="0" algn="l">
              <a:spcBef>
                <a:spcPts val="0"/>
              </a:spcBef>
              <a:spcAft>
                <a:spcPts val="0"/>
              </a:spcAft>
              <a:buNone/>
            </a:pPr>
            <a:r>
              <a:t/>
            </a:r>
            <a:endParaRPr b="1" sz="1600">
              <a:solidFill>
                <a:srgbClr val="4285F4"/>
              </a:solidFill>
              <a:latin typeface="Roboto Mono"/>
              <a:ea typeface="Roboto Mono"/>
              <a:cs typeface="Roboto Mono"/>
              <a:sym typeface="Roboto Mono"/>
            </a:endParaRPr>
          </a:p>
          <a:p>
            <a:pPr indent="0" lvl="0" marL="0" marR="0" rtl="0" algn="l">
              <a:spcBef>
                <a:spcPts val="400"/>
              </a:spcBef>
              <a:spcAft>
                <a:spcPts val="0"/>
              </a:spcAft>
              <a:buNone/>
            </a:pPr>
            <a:r>
              <a:rPr b="0" i="0" lang="en" sz="1600" u="none" cap="none" strike="noStrike">
                <a:solidFill>
                  <a:srgbClr val="212121"/>
                </a:solidFill>
                <a:latin typeface="Roboto Mono"/>
                <a:ea typeface="Roboto Mono"/>
                <a:cs typeface="Roboto Mono"/>
                <a:sym typeface="Roboto Mono"/>
              </a:rPr>
              <a:t>WHEREAS,  [context and reasoning]...</a:t>
            </a:r>
            <a:endParaRPr sz="1800"/>
          </a:p>
          <a:p>
            <a:pPr indent="0" lvl="0" marL="0" marR="0" rtl="0" algn="l">
              <a:spcBef>
                <a:spcPts val="300"/>
              </a:spcBef>
              <a:spcAft>
                <a:spcPts val="0"/>
              </a:spcAft>
              <a:buNone/>
            </a:pPr>
            <a:r>
              <a:rPr b="0" i="0" lang="en" sz="1600" u="none" cap="none" strike="noStrike">
                <a:solidFill>
                  <a:srgbClr val="212121"/>
                </a:solidFill>
                <a:latin typeface="Roboto Mono"/>
                <a:ea typeface="Roboto Mono"/>
                <a:cs typeface="Roboto Mono"/>
                <a:sym typeface="Roboto Mono"/>
              </a:rPr>
              <a:t>WHEREAS,  [additional context]...</a:t>
            </a:r>
            <a:endParaRPr sz="1800"/>
          </a:p>
          <a:p>
            <a:pPr indent="0" lvl="0" marL="0" marR="0" rtl="0" algn="l">
              <a:spcBef>
                <a:spcPts val="0"/>
              </a:spcBef>
              <a:spcAft>
                <a:spcPts val="0"/>
              </a:spcAft>
              <a:buNone/>
            </a:pPr>
            <a:r>
              <a:t/>
            </a:r>
            <a:endParaRPr sz="1600">
              <a:solidFill>
                <a:srgbClr val="212121"/>
              </a:solidFill>
              <a:latin typeface="Roboto Mono"/>
              <a:ea typeface="Roboto Mono"/>
              <a:cs typeface="Roboto Mono"/>
              <a:sym typeface="Roboto Mono"/>
            </a:endParaRPr>
          </a:p>
          <a:p>
            <a:pPr indent="0" lvl="0" marL="0" marR="0" rtl="0" algn="l">
              <a:spcBef>
                <a:spcPts val="0"/>
              </a:spcBef>
              <a:spcAft>
                <a:spcPts val="0"/>
              </a:spcAft>
              <a:buNone/>
            </a:pPr>
            <a:r>
              <a:t/>
            </a:r>
            <a:endParaRPr sz="1600">
              <a:solidFill>
                <a:srgbClr val="212121"/>
              </a:solidFill>
              <a:latin typeface="Roboto Mono"/>
              <a:ea typeface="Roboto Mono"/>
              <a:cs typeface="Roboto Mono"/>
              <a:sym typeface="Roboto Mono"/>
            </a:endParaRPr>
          </a:p>
          <a:p>
            <a:pPr indent="0" lvl="0" marL="0" marR="0" rtl="0" algn="l">
              <a:spcBef>
                <a:spcPts val="600"/>
              </a:spcBef>
              <a:spcAft>
                <a:spcPts val="0"/>
              </a:spcAft>
              <a:buNone/>
            </a:pPr>
            <a:r>
              <a:rPr b="1" i="0" lang="en" sz="1600" u="none" cap="none" strike="noStrike">
                <a:solidFill>
                  <a:srgbClr val="7C3AED"/>
                </a:solidFill>
                <a:latin typeface="Roboto Mono"/>
                <a:ea typeface="Roboto Mono"/>
                <a:cs typeface="Roboto Mono"/>
                <a:sym typeface="Roboto Mono"/>
              </a:rPr>
              <a:t>THEREFORE, BE IT RESOLVED,</a:t>
            </a:r>
            <a:endParaRPr sz="1800"/>
          </a:p>
          <a:p>
            <a:pPr indent="0" lvl="0" marL="0" marR="0" rtl="0" algn="l">
              <a:spcBef>
                <a:spcPts val="0"/>
              </a:spcBef>
              <a:spcAft>
                <a:spcPts val="0"/>
              </a:spcAft>
              <a:buNone/>
            </a:pPr>
            <a:r>
              <a:rPr b="0" i="0" lang="en" sz="1600" u="none" cap="none" strike="noStrike">
                <a:solidFill>
                  <a:srgbClr val="7C3AED"/>
                </a:solidFill>
                <a:latin typeface="Roboto Mono"/>
                <a:ea typeface="Roboto Mono"/>
                <a:cs typeface="Roboto Mono"/>
                <a:sym typeface="Roboto Mono"/>
              </a:rPr>
              <a:t>  that Community Board 3 [action]...</a:t>
            </a:r>
            <a:endParaRPr sz="1800"/>
          </a:p>
        </p:txBody>
      </p:sp>
      <p:sp>
        <p:nvSpPr>
          <p:cNvPr id="316" name="Google Shape;316;p37"/>
          <p:cNvSpPr txBox="1"/>
          <p:nvPr/>
        </p:nvSpPr>
        <p:spPr>
          <a:xfrm>
            <a:off x="5532122" y="1620081"/>
            <a:ext cx="33375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900" u="none" cap="none" strike="noStrike">
                <a:solidFill>
                  <a:srgbClr val="4285F4"/>
                </a:solidFill>
                <a:latin typeface="Lato"/>
                <a:ea typeface="Lato"/>
                <a:cs typeface="Lato"/>
                <a:sym typeface="Lato"/>
              </a:rPr>
              <a:t>MCB3 votes on:</a:t>
            </a:r>
            <a:endParaRPr sz="1900"/>
          </a:p>
        </p:txBody>
      </p:sp>
      <p:sp>
        <p:nvSpPr>
          <p:cNvPr id="317" name="Google Shape;317;p37"/>
          <p:cNvSpPr txBox="1"/>
          <p:nvPr/>
        </p:nvSpPr>
        <p:spPr>
          <a:xfrm>
            <a:off x="5532122" y="2203957"/>
            <a:ext cx="3337500" cy="2339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  Bar &amp; restaurant liquor licenses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Traffic safety improvements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Real estate developments</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City agency requests</a:t>
            </a:r>
            <a:br>
              <a:rPr b="0" i="0" lang="en" sz="1800" u="none" cap="none" strike="noStrike">
                <a:solidFill>
                  <a:srgbClr val="304D80"/>
                </a:solidFill>
                <a:latin typeface="Lato"/>
                <a:ea typeface="Lato"/>
                <a:cs typeface="Lato"/>
                <a:sym typeface="Lato"/>
              </a:rPr>
            </a:br>
            <a:r>
              <a:rPr b="0" i="0" lang="en" sz="1800" u="none" cap="none" strike="noStrike">
                <a:solidFill>
                  <a:srgbClr val="304D80"/>
                </a:solidFill>
                <a:latin typeface="Lato"/>
                <a:ea typeface="Lato"/>
                <a:cs typeface="Lato"/>
                <a:sym typeface="Lato"/>
              </a:rPr>
              <a:t>      (repaving, tree planting…)</a:t>
            </a:r>
            <a:endParaRPr sz="1900"/>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City-wide policy positions</a:t>
            </a:r>
            <a:endParaRPr sz="19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38"/>
          <p:cNvPicPr preferRelativeResize="0"/>
          <p:nvPr/>
        </p:nvPicPr>
        <p:blipFill>
          <a:blip r:embed="rId4">
            <a:alphaModFix/>
          </a:blip>
          <a:stretch>
            <a:fillRect/>
          </a:stretch>
        </p:blipFill>
        <p:spPr>
          <a:xfrm>
            <a:off x="152400" y="152400"/>
            <a:ext cx="8839199" cy="4567995"/>
          </a:xfrm>
          <a:prstGeom prst="rect">
            <a:avLst/>
          </a:prstGeom>
          <a:noFill/>
          <a:ln>
            <a:noFill/>
          </a:ln>
        </p:spPr>
      </p:pic>
      <p:sp>
        <p:nvSpPr>
          <p:cNvPr id="323" name="Google Shape;323;p38"/>
          <p:cNvSpPr txBox="1"/>
          <p:nvPr/>
        </p:nvSpPr>
        <p:spPr>
          <a:xfrm>
            <a:off x="1117025" y="5091550"/>
            <a:ext cx="6606900" cy="1536900"/>
          </a:xfrm>
          <a:prstGeom prst="rect">
            <a:avLst/>
          </a:prstGeom>
          <a:noFill/>
          <a:ln cap="flat" cmpd="sng" w="9525">
            <a:solidFill>
              <a:srgbClr val="ED315D"/>
            </a:solidFill>
            <a:prstDash val="dash"/>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2400"/>
              </a:spcBef>
              <a:spcAft>
                <a:spcPts val="2400"/>
              </a:spcAft>
              <a:buNone/>
            </a:pPr>
            <a:r>
              <a:rPr lang="en" sz="1850">
                <a:solidFill>
                  <a:schemeClr val="dk1"/>
                </a:solidFill>
                <a:highlight>
                  <a:srgbClr val="FFFFFF"/>
                </a:highlight>
                <a:latin typeface="Lato Light"/>
                <a:ea typeface="Lato Light"/>
                <a:cs typeface="Lato Light"/>
                <a:sym typeface="Lato Light"/>
              </a:rPr>
              <a:t>Partial text of a Manhattan CB3 resolution from the Transportation Committee. Note the succinct title and series of WHEREAS clauses (which continue past the end of this image). [</a:t>
            </a:r>
            <a:r>
              <a:rPr lang="en" sz="1850" u="sng">
                <a:solidFill>
                  <a:schemeClr val="dk1"/>
                </a:solidFill>
                <a:highlight>
                  <a:srgbClr val="FFFFFF"/>
                </a:highlight>
                <a:latin typeface="Lato Light"/>
                <a:ea typeface="Lato Light"/>
                <a:cs typeface="Lato Light"/>
                <a:sym typeface="Lato Light"/>
                <a:hlinkClick r:id="rId5">
                  <a:extLst>
                    <a:ext uri="{A12FA001-AC4F-418D-AE19-62706E023703}">
                      <ahyp:hlinkClr val="tx"/>
                    </a:ext>
                  </a:extLst>
                </a:hlinkClick>
              </a:rPr>
              <a:t>source</a:t>
            </a:r>
            <a:r>
              <a:rPr lang="en" sz="1850">
                <a:solidFill>
                  <a:schemeClr val="dk1"/>
                </a:solidFill>
                <a:highlight>
                  <a:srgbClr val="FFFFFF"/>
                </a:highlight>
                <a:latin typeface="Lato Light"/>
                <a:ea typeface="Lato Light"/>
                <a:cs typeface="Lato Light"/>
                <a:sym typeface="Lato Light"/>
              </a:rPr>
              <a:t>]</a:t>
            </a:r>
            <a:endParaRPr sz="2600">
              <a:solidFill>
                <a:schemeClr val="dk1"/>
              </a:solidFill>
              <a:latin typeface="Lato Light"/>
              <a:ea typeface="Lato Light"/>
              <a:cs typeface="Lato Light"/>
              <a:sym typeface="Lato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7" name="Shape 327"/>
        <p:cNvGrpSpPr/>
        <p:nvPr/>
      </p:nvGrpSpPr>
      <p:grpSpPr>
        <a:xfrm>
          <a:off x="0" y="0"/>
          <a:ext cx="0" cy="0"/>
          <a:chOff x="0" y="0"/>
          <a:chExt cx="0" cy="0"/>
        </a:xfrm>
      </p:grpSpPr>
      <p:sp>
        <p:nvSpPr>
          <p:cNvPr id="328" name="Google Shape;328;p39"/>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Two Kinds of Community Boar</a:t>
            </a:r>
            <a:r>
              <a:rPr b="1" lang="en" sz="2200">
                <a:solidFill>
                  <a:srgbClr val="212121"/>
                </a:solidFill>
                <a:latin typeface="Lato"/>
                <a:ea typeface="Lato"/>
                <a:cs typeface="Lato"/>
                <a:sym typeface="Lato"/>
              </a:rPr>
              <a:t>d </a:t>
            </a:r>
            <a:r>
              <a:rPr b="1" i="0" lang="en" sz="2200" u="none" cap="none" strike="noStrike">
                <a:solidFill>
                  <a:srgbClr val="212121"/>
                </a:solidFill>
                <a:latin typeface="Lato"/>
                <a:ea typeface="Lato"/>
                <a:cs typeface="Lato"/>
                <a:sym typeface="Lato"/>
              </a:rPr>
              <a:t>Meetings</a:t>
            </a:r>
            <a:endParaRPr/>
          </a:p>
        </p:txBody>
      </p:sp>
      <p:sp>
        <p:nvSpPr>
          <p:cNvPr id="329" name="Google Shape;329;p39"/>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0" name="Google Shape;330;p39"/>
          <p:cNvSpPr/>
          <p:nvPr/>
        </p:nvSpPr>
        <p:spPr>
          <a:xfrm>
            <a:off x="4772952" y="1053890"/>
            <a:ext cx="4069200" cy="4617600"/>
          </a:xfrm>
          <a:prstGeom prst="rect">
            <a:avLst/>
          </a:prstGeom>
          <a:solidFill>
            <a:srgbClr val="E8F0F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1" name="Google Shape;331;p39"/>
          <p:cNvSpPr/>
          <p:nvPr/>
        </p:nvSpPr>
        <p:spPr>
          <a:xfrm>
            <a:off x="4772952" y="1053890"/>
            <a:ext cx="63900" cy="46176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2" name="Google Shape;332;p39"/>
          <p:cNvSpPr txBox="1"/>
          <p:nvPr/>
        </p:nvSpPr>
        <p:spPr>
          <a:xfrm>
            <a:off x="4974120" y="1145330"/>
            <a:ext cx="37491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900" u="none" cap="none" strike="noStrike">
                <a:solidFill>
                  <a:srgbClr val="304D80"/>
                </a:solidFill>
                <a:latin typeface="Lato"/>
                <a:ea typeface="Lato"/>
                <a:cs typeface="Lato"/>
                <a:sym typeface="Lato"/>
              </a:rPr>
              <a:t>Full Board Meetings</a:t>
            </a:r>
            <a:endParaRPr sz="1800">
              <a:solidFill>
                <a:srgbClr val="304D80"/>
              </a:solidFill>
            </a:endParaRPr>
          </a:p>
        </p:txBody>
      </p:sp>
      <p:sp>
        <p:nvSpPr>
          <p:cNvPr id="333" name="Google Shape;333;p39"/>
          <p:cNvSpPr txBox="1"/>
          <p:nvPr/>
        </p:nvSpPr>
        <p:spPr>
          <a:xfrm>
            <a:off x="4974120" y="1575097"/>
            <a:ext cx="37491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500" u="none" cap="none" strike="noStrike">
                <a:solidFill>
                  <a:srgbClr val="757575"/>
                </a:solidFill>
                <a:latin typeface="Lato"/>
                <a:ea typeface="Lato"/>
                <a:cs typeface="Lato"/>
                <a:sym typeface="Lato"/>
              </a:rPr>
              <a:t>Monthly · Open to the public</a:t>
            </a:r>
            <a:endParaRPr sz="1700"/>
          </a:p>
        </p:txBody>
      </p:sp>
      <p:sp>
        <p:nvSpPr>
          <p:cNvPr id="334" name="Google Shape;334;p39"/>
          <p:cNvSpPr txBox="1"/>
          <p:nvPr/>
        </p:nvSpPr>
        <p:spPr>
          <a:xfrm>
            <a:off x="4974120" y="1986578"/>
            <a:ext cx="3749100" cy="2693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304D80"/>
                </a:solidFill>
                <a:latin typeface="Lato"/>
                <a:ea typeface="Lato"/>
                <a:cs typeface="Lato"/>
                <a:sym typeface="Lato"/>
              </a:rPr>
              <a:t>·  Public comment period (~2 min per person)</a:t>
            </a:r>
            <a:endParaRPr b="0" i="0" sz="1800" u="none" cap="none" strike="noStrike">
              <a:solidFill>
                <a:srgbClr val="304D80"/>
              </a:solidFill>
              <a:latin typeface="Lato"/>
              <a:ea typeface="Lato"/>
              <a:cs typeface="Lato"/>
              <a:sym typeface="Lato"/>
            </a:endParaRPr>
          </a:p>
          <a:p>
            <a:pPr indent="0" lvl="0" marL="0" marR="0" rtl="0" algn="l">
              <a:spcBef>
                <a:spcPts val="0"/>
              </a:spcBef>
              <a:spcAft>
                <a:spcPts val="0"/>
              </a:spcAft>
              <a:buNone/>
            </a:pPr>
            <a:r>
              <a:t/>
            </a:r>
            <a:endParaRPr sz="1800">
              <a:solidFill>
                <a:srgbClr val="304D80"/>
              </a:solidFill>
              <a:latin typeface="Lato"/>
              <a:ea typeface="Lato"/>
              <a:cs typeface="Lato"/>
              <a:sym typeface="Lato"/>
            </a:endParaRPr>
          </a:p>
          <a:p>
            <a:pPr indent="0" lvl="0" marL="0" marR="0" rtl="0" algn="l">
              <a:spcBef>
                <a:spcPts val="600"/>
              </a:spcBef>
              <a:spcAft>
                <a:spcPts val="0"/>
              </a:spcAft>
              <a:buNone/>
            </a:pPr>
            <a:r>
              <a:rPr b="0" i="0" lang="en" sz="1800" u="none" cap="none" strike="noStrike">
                <a:solidFill>
                  <a:srgbClr val="304D80"/>
                </a:solidFill>
                <a:latin typeface="Lato"/>
                <a:ea typeface="Lato"/>
                <a:cs typeface="Lato"/>
                <a:sym typeface="Lato"/>
              </a:rPr>
              <a:t>·  Elected officials give reports</a:t>
            </a:r>
            <a:endParaRPr b="0" i="0" sz="1800" u="none" cap="none" strike="noStrike">
              <a:solidFill>
                <a:srgbClr val="304D80"/>
              </a:solidFill>
              <a:latin typeface="Lato"/>
              <a:ea typeface="Lato"/>
              <a:cs typeface="Lato"/>
              <a:sym typeface="Lato"/>
            </a:endParaRPr>
          </a:p>
          <a:p>
            <a:pPr indent="0" lvl="0" marL="0" marR="0" rtl="0" algn="l">
              <a:spcBef>
                <a:spcPts val="600"/>
              </a:spcBef>
              <a:spcAft>
                <a:spcPts val="0"/>
              </a:spcAft>
              <a:buNone/>
            </a:pPr>
            <a:r>
              <a:t/>
            </a:r>
            <a:endParaRPr sz="1800">
              <a:solidFill>
                <a:srgbClr val="304D80"/>
              </a:solidFill>
              <a:latin typeface="Lato"/>
              <a:ea typeface="Lato"/>
              <a:cs typeface="Lato"/>
              <a:sym typeface="Lato"/>
            </a:endParaRPr>
          </a:p>
          <a:p>
            <a:pPr indent="0" lvl="0" marL="0" marR="0" rtl="0" algn="l">
              <a:spcBef>
                <a:spcPts val="600"/>
              </a:spcBef>
              <a:spcAft>
                <a:spcPts val="0"/>
              </a:spcAft>
              <a:buNone/>
            </a:pPr>
            <a:r>
              <a:rPr i="0" lang="en" sz="1800" u="none" cap="none" strike="noStrike">
                <a:solidFill>
                  <a:srgbClr val="304D80"/>
                </a:solidFill>
                <a:latin typeface="Lato"/>
                <a:ea typeface="Lato"/>
                <a:cs typeface="Lato"/>
                <a:sym typeface="Lato"/>
              </a:rPr>
              <a:t>·  Committees report </a:t>
            </a:r>
            <a:r>
              <a:rPr lang="en" sz="1800">
                <a:solidFill>
                  <a:srgbClr val="304D80"/>
                </a:solidFill>
                <a:latin typeface="Lato"/>
                <a:ea typeface="Lato"/>
                <a:cs typeface="Lato"/>
                <a:sym typeface="Lato"/>
              </a:rPr>
              <a:t>resolutions</a:t>
            </a:r>
            <a:endParaRPr sz="1800">
              <a:solidFill>
                <a:srgbClr val="304D80"/>
              </a:solidFill>
              <a:latin typeface="Lato"/>
              <a:ea typeface="Lato"/>
              <a:cs typeface="Lato"/>
              <a:sym typeface="Lato"/>
            </a:endParaRPr>
          </a:p>
          <a:p>
            <a:pPr indent="0" lvl="0" marL="0" marR="0" rtl="0" algn="l">
              <a:spcBef>
                <a:spcPts val="600"/>
              </a:spcBef>
              <a:spcAft>
                <a:spcPts val="0"/>
              </a:spcAft>
              <a:buNone/>
            </a:pPr>
            <a:r>
              <a:t/>
            </a:r>
            <a:endParaRPr b="1" sz="1800">
              <a:solidFill>
                <a:srgbClr val="304D80"/>
              </a:solidFill>
              <a:latin typeface="Lato"/>
              <a:ea typeface="Lato"/>
              <a:cs typeface="Lato"/>
              <a:sym typeface="Lato"/>
            </a:endParaRPr>
          </a:p>
          <a:p>
            <a:pPr indent="0" lvl="0" marL="0" marR="0" rtl="0" algn="l">
              <a:spcBef>
                <a:spcPts val="600"/>
              </a:spcBef>
              <a:spcAft>
                <a:spcPts val="0"/>
              </a:spcAft>
              <a:buNone/>
            </a:pPr>
            <a:r>
              <a:rPr b="1" i="0" lang="en" sz="1800" u="none" cap="none" strike="noStrike">
                <a:solidFill>
                  <a:srgbClr val="304D80"/>
                </a:solidFill>
                <a:latin typeface="Lato"/>
                <a:ea typeface="Lato"/>
                <a:cs typeface="Lato"/>
                <a:sym typeface="Lato"/>
              </a:rPr>
              <a:t>·  Full Board votes on resolutions</a:t>
            </a:r>
            <a:endParaRPr b="1" sz="1800"/>
          </a:p>
        </p:txBody>
      </p:sp>
      <p:sp>
        <p:nvSpPr>
          <p:cNvPr id="335" name="Google Shape;335;p39"/>
          <p:cNvSpPr/>
          <p:nvPr/>
        </p:nvSpPr>
        <p:spPr>
          <a:xfrm>
            <a:off x="301743" y="1053890"/>
            <a:ext cx="4069200" cy="4617600"/>
          </a:xfrm>
          <a:prstGeom prst="rect">
            <a:avLst/>
          </a:prstGeom>
          <a:solidFill>
            <a:srgbClr val="E8F5E9"/>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6" name="Google Shape;336;p39"/>
          <p:cNvSpPr/>
          <p:nvPr/>
        </p:nvSpPr>
        <p:spPr>
          <a:xfrm>
            <a:off x="301743" y="1053890"/>
            <a:ext cx="63900" cy="4617600"/>
          </a:xfrm>
          <a:prstGeom prst="rect">
            <a:avLst/>
          </a:prstGeom>
          <a:solidFill>
            <a:srgbClr val="00E09D"/>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7" name="Google Shape;337;p39"/>
          <p:cNvSpPr txBox="1"/>
          <p:nvPr/>
        </p:nvSpPr>
        <p:spPr>
          <a:xfrm>
            <a:off x="502911" y="1145330"/>
            <a:ext cx="37491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900" u="none" cap="none" strike="noStrike">
                <a:solidFill>
                  <a:srgbClr val="38761D"/>
                </a:solidFill>
                <a:latin typeface="Lato"/>
                <a:ea typeface="Lato"/>
                <a:cs typeface="Lato"/>
                <a:sym typeface="Lato"/>
              </a:rPr>
              <a:t>Committee Meetings</a:t>
            </a:r>
            <a:endParaRPr sz="1800">
              <a:solidFill>
                <a:srgbClr val="38761D"/>
              </a:solidFill>
            </a:endParaRPr>
          </a:p>
        </p:txBody>
      </p:sp>
      <p:sp>
        <p:nvSpPr>
          <p:cNvPr id="338" name="Google Shape;338;p39"/>
          <p:cNvSpPr txBox="1"/>
          <p:nvPr/>
        </p:nvSpPr>
        <p:spPr>
          <a:xfrm>
            <a:off x="502911" y="1575097"/>
            <a:ext cx="37491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500">
                <a:solidFill>
                  <a:srgbClr val="757575"/>
                </a:solidFill>
                <a:latin typeface="Lato"/>
                <a:ea typeface="Lato"/>
                <a:cs typeface="Lato"/>
                <a:sym typeface="Lato"/>
              </a:rPr>
              <a:t>(Usually) </a:t>
            </a:r>
            <a:r>
              <a:rPr b="0" i="0" lang="en" sz="1500" u="none" cap="none" strike="noStrike">
                <a:solidFill>
                  <a:srgbClr val="757575"/>
                </a:solidFill>
                <a:latin typeface="Lato"/>
                <a:ea typeface="Lato"/>
                <a:cs typeface="Lato"/>
                <a:sym typeface="Lato"/>
              </a:rPr>
              <a:t>Monthly</a:t>
            </a:r>
            <a:r>
              <a:rPr b="0" i="0" lang="en" sz="1500" u="none" cap="none" strike="noStrike">
                <a:solidFill>
                  <a:srgbClr val="757575"/>
                </a:solidFill>
                <a:latin typeface="Lato"/>
                <a:ea typeface="Lato"/>
                <a:cs typeface="Lato"/>
                <a:sym typeface="Lato"/>
              </a:rPr>
              <a:t> · (Usually) Open to the public</a:t>
            </a:r>
            <a:endParaRPr sz="1700"/>
          </a:p>
        </p:txBody>
      </p:sp>
      <p:sp>
        <p:nvSpPr>
          <p:cNvPr id="339" name="Google Shape;339;p39"/>
          <p:cNvSpPr txBox="1"/>
          <p:nvPr/>
        </p:nvSpPr>
        <p:spPr>
          <a:xfrm>
            <a:off x="502911" y="1986578"/>
            <a:ext cx="3749100" cy="2693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274E13"/>
                </a:solidFill>
                <a:latin typeface="Lato"/>
                <a:ea typeface="Lato"/>
                <a:cs typeface="Lato"/>
                <a:sym typeface="Lato"/>
              </a:rPr>
              <a:t>·  Agencies present project details</a:t>
            </a:r>
            <a:endParaRPr b="0" i="0" sz="1800" u="none" cap="none" strike="noStrike">
              <a:solidFill>
                <a:srgbClr val="274E13"/>
              </a:solidFill>
              <a:latin typeface="Lato"/>
              <a:ea typeface="Lato"/>
              <a:cs typeface="Lato"/>
              <a:sym typeface="Lato"/>
            </a:endParaRPr>
          </a:p>
          <a:p>
            <a:pPr indent="0" lvl="0" marL="0" marR="0" rtl="0" algn="l">
              <a:spcBef>
                <a:spcPts val="0"/>
              </a:spcBef>
              <a:spcAft>
                <a:spcPts val="0"/>
              </a:spcAft>
              <a:buNone/>
            </a:pPr>
            <a:r>
              <a:t/>
            </a:r>
            <a:endParaRPr sz="1800">
              <a:solidFill>
                <a:srgbClr val="274E13"/>
              </a:solidFill>
              <a:latin typeface="Lato"/>
              <a:ea typeface="Lato"/>
              <a:cs typeface="Lato"/>
              <a:sym typeface="Lato"/>
            </a:endParaRPr>
          </a:p>
          <a:p>
            <a:pPr indent="0" lvl="0" marL="0" marR="0" rtl="0" algn="l">
              <a:spcBef>
                <a:spcPts val="600"/>
              </a:spcBef>
              <a:spcAft>
                <a:spcPts val="0"/>
              </a:spcAft>
              <a:buNone/>
            </a:pPr>
            <a:r>
              <a:rPr b="1" i="0" lang="en" sz="1800" u="none" cap="none" strike="noStrike">
                <a:solidFill>
                  <a:srgbClr val="274E13"/>
                </a:solidFill>
                <a:latin typeface="Lato"/>
                <a:ea typeface="Lato"/>
                <a:cs typeface="Lato"/>
                <a:sym typeface="Lato"/>
              </a:rPr>
              <a:t>·  Resolutions drafted and debated by committees</a:t>
            </a:r>
            <a:endParaRPr b="1" i="0" sz="18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800">
              <a:solidFill>
                <a:srgbClr val="274E13"/>
              </a:solidFill>
              <a:latin typeface="Lato"/>
              <a:ea typeface="Lato"/>
              <a:cs typeface="Lato"/>
              <a:sym typeface="Lato"/>
            </a:endParaRPr>
          </a:p>
          <a:p>
            <a:pPr indent="0" lvl="0" marL="0" marR="0" rtl="0" algn="l">
              <a:spcBef>
                <a:spcPts val="600"/>
              </a:spcBef>
              <a:spcAft>
                <a:spcPts val="0"/>
              </a:spcAft>
              <a:buNone/>
            </a:pPr>
            <a:r>
              <a:rPr b="0" i="0" lang="en" sz="1800" u="none" cap="none" strike="noStrike">
                <a:solidFill>
                  <a:srgbClr val="274E13"/>
                </a:solidFill>
                <a:latin typeface="Lato"/>
                <a:ea typeface="Lato"/>
                <a:cs typeface="Lato"/>
                <a:sym typeface="Lato"/>
              </a:rPr>
              <a:t>·  Where advocacy is most effective</a:t>
            </a:r>
            <a:endParaRPr b="0" i="0" sz="18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800">
              <a:solidFill>
                <a:srgbClr val="274E13"/>
              </a:solidFill>
              <a:latin typeface="Lato"/>
              <a:ea typeface="Lato"/>
              <a:cs typeface="Lato"/>
              <a:sym typeface="Lato"/>
            </a:endParaRPr>
          </a:p>
          <a:p>
            <a:pPr indent="0" lvl="0" marL="0" marR="0" rtl="0" algn="l">
              <a:spcBef>
                <a:spcPts val="600"/>
              </a:spcBef>
              <a:spcAft>
                <a:spcPts val="0"/>
              </a:spcAft>
              <a:buNone/>
            </a:pPr>
            <a:r>
              <a:rPr b="0" i="0" lang="en" sz="1800" u="none" cap="none" strike="noStrike">
                <a:solidFill>
                  <a:srgbClr val="274E13"/>
                </a:solidFill>
                <a:latin typeface="Lato"/>
                <a:ea typeface="Lato"/>
                <a:cs typeface="Lato"/>
                <a:sym typeface="Lato"/>
              </a:rPr>
              <a:t>·  Where the real work happens</a:t>
            </a:r>
            <a:endParaRPr sz="1800">
              <a:solidFill>
                <a:srgbClr val="274E13"/>
              </a:solidFill>
            </a:endParaRPr>
          </a:p>
        </p:txBody>
      </p:sp>
      <p:sp>
        <p:nvSpPr>
          <p:cNvPr id="340" name="Google Shape;340;p39"/>
          <p:cNvSpPr/>
          <p:nvPr/>
        </p:nvSpPr>
        <p:spPr>
          <a:xfrm>
            <a:off x="301752" y="5733288"/>
            <a:ext cx="8540400" cy="868800"/>
          </a:xfrm>
          <a:prstGeom prst="rect">
            <a:avLst/>
          </a:prstGeom>
          <a:solidFill>
            <a:srgbClr val="FFF3E0"/>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1" name="Google Shape;341;p39"/>
          <p:cNvSpPr/>
          <p:nvPr/>
        </p:nvSpPr>
        <p:spPr>
          <a:xfrm>
            <a:off x="301752" y="5733288"/>
            <a:ext cx="63900" cy="868800"/>
          </a:xfrm>
          <a:prstGeom prst="rect">
            <a:avLst/>
          </a:prstGeom>
          <a:solidFill>
            <a:srgbClr val="FFAB40"/>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2" name="Google Shape;342;p39"/>
          <p:cNvSpPr txBox="1"/>
          <p:nvPr/>
        </p:nvSpPr>
        <p:spPr>
          <a:xfrm>
            <a:off x="484632" y="5843016"/>
            <a:ext cx="82479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rgbClr val="783500"/>
                </a:solidFill>
                <a:latin typeface="Lato"/>
                <a:ea typeface="Lato"/>
                <a:cs typeface="Lato"/>
                <a:sym typeface="Lato"/>
              </a:rPr>
              <a:t>Advocate insight: By the time a resolution reaches the full board, the debate is mostly over. Show up to committee meetings.</a:t>
            </a:r>
            <a:endParaRPr sz="19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346" name="Shape 346"/>
        <p:cNvGrpSpPr/>
        <p:nvPr/>
      </p:nvGrpSpPr>
      <p:grpSpPr>
        <a:xfrm>
          <a:off x="0" y="0"/>
          <a:ext cx="0" cy="0"/>
          <a:chOff x="0" y="0"/>
          <a:chExt cx="0" cy="0"/>
        </a:xfrm>
      </p:grpSpPr>
      <p:pic>
        <p:nvPicPr>
          <p:cNvPr id="347" name="Google Shape;347;p40"/>
          <p:cNvPicPr preferRelativeResize="0"/>
          <p:nvPr/>
        </p:nvPicPr>
        <p:blipFill>
          <a:blip r:embed="rId3">
            <a:alphaModFix/>
          </a:blip>
          <a:stretch>
            <a:fillRect/>
          </a:stretch>
        </p:blipFill>
        <p:spPr>
          <a:xfrm>
            <a:off x="2286000" y="0"/>
            <a:ext cx="4571999" cy="685799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1" name="Shape 351"/>
        <p:cNvGrpSpPr/>
        <p:nvPr/>
      </p:nvGrpSpPr>
      <p:grpSpPr>
        <a:xfrm>
          <a:off x="0" y="0"/>
          <a:ext cx="0" cy="0"/>
          <a:chOff x="0" y="0"/>
          <a:chExt cx="0" cy="0"/>
        </a:xfrm>
      </p:grpSpPr>
      <p:sp>
        <p:nvSpPr>
          <p:cNvPr id="352" name="Google Shape;352;p41"/>
          <p:cNvSpPr txBox="1"/>
          <p:nvPr/>
        </p:nvSpPr>
        <p:spPr>
          <a:xfrm>
            <a:off x="301752" y="182880"/>
            <a:ext cx="77724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300" u="none" cap="none" strike="noStrike">
                <a:solidFill>
                  <a:srgbClr val="212121"/>
                </a:solidFill>
                <a:latin typeface="Lato"/>
                <a:ea typeface="Lato"/>
                <a:cs typeface="Lato"/>
                <a:sym typeface="Lato"/>
              </a:rPr>
              <a:t>The Information Problem</a:t>
            </a:r>
            <a:endParaRPr sz="1500"/>
          </a:p>
        </p:txBody>
      </p:sp>
      <p:sp>
        <p:nvSpPr>
          <p:cNvPr id="353" name="Google Shape;353;p41"/>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54" name="Google Shape;354;p41"/>
          <p:cNvSpPr txBox="1"/>
          <p:nvPr/>
        </p:nvSpPr>
        <p:spPr>
          <a:xfrm>
            <a:off x="301752" y="987552"/>
            <a:ext cx="85404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212121"/>
                </a:solidFill>
                <a:latin typeface="Lato"/>
                <a:ea typeface="Lato"/>
                <a:cs typeface="Lato"/>
                <a:sym typeface="Lato"/>
              </a:rPr>
              <a:t>Community boards are officially transparent — but practically opaque.</a:t>
            </a:r>
            <a:endParaRPr sz="1500"/>
          </a:p>
        </p:txBody>
      </p:sp>
      <p:sp>
        <p:nvSpPr>
          <p:cNvPr id="355" name="Google Shape;355;p41"/>
          <p:cNvSpPr/>
          <p:nvPr/>
        </p:nvSpPr>
        <p:spPr>
          <a:xfrm>
            <a:off x="301750" y="1481324"/>
            <a:ext cx="3996000" cy="4978500"/>
          </a:xfrm>
          <a:prstGeom prst="rect">
            <a:avLst/>
          </a:prstGeom>
          <a:solidFill>
            <a:srgbClr val="E8F5E9"/>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56" name="Google Shape;356;p41"/>
          <p:cNvSpPr/>
          <p:nvPr/>
        </p:nvSpPr>
        <p:spPr>
          <a:xfrm>
            <a:off x="301750" y="1481324"/>
            <a:ext cx="63900" cy="4978500"/>
          </a:xfrm>
          <a:prstGeom prst="rect">
            <a:avLst/>
          </a:prstGeom>
          <a:solidFill>
            <a:srgbClr val="00E09D"/>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57" name="Google Shape;357;p41"/>
          <p:cNvSpPr txBox="1"/>
          <p:nvPr/>
        </p:nvSpPr>
        <p:spPr>
          <a:xfrm>
            <a:off x="502918" y="1612625"/>
            <a:ext cx="36120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38761D"/>
                </a:solidFill>
                <a:latin typeface="Lato"/>
                <a:ea typeface="Lato"/>
                <a:cs typeface="Lato"/>
                <a:sym typeface="Lato"/>
              </a:rPr>
              <a:t>✅  What exists</a:t>
            </a:r>
            <a:endParaRPr sz="1700">
              <a:solidFill>
                <a:srgbClr val="38761D"/>
              </a:solidFill>
            </a:endParaRPr>
          </a:p>
        </p:txBody>
      </p:sp>
      <p:sp>
        <p:nvSpPr>
          <p:cNvPr id="358" name="Google Shape;358;p41"/>
          <p:cNvSpPr txBox="1"/>
          <p:nvPr/>
        </p:nvSpPr>
        <p:spPr>
          <a:xfrm>
            <a:off x="502925" y="2137823"/>
            <a:ext cx="3612000" cy="3093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700" u="none" cap="none" strike="noStrike">
                <a:solidFill>
                  <a:srgbClr val="274E13"/>
                </a:solidFill>
                <a:latin typeface="Lato"/>
                <a:ea typeface="Lato"/>
                <a:cs typeface="Lato"/>
                <a:sym typeface="Lato"/>
              </a:rPr>
              <a:t>·  All meetings open to the public</a:t>
            </a:r>
            <a:endParaRPr b="0" i="0" sz="1700" u="none" cap="none" strike="noStrike">
              <a:solidFill>
                <a:srgbClr val="274E13"/>
              </a:solidFill>
              <a:latin typeface="Lato"/>
              <a:ea typeface="Lato"/>
              <a:cs typeface="Lato"/>
              <a:sym typeface="Lato"/>
            </a:endParaRPr>
          </a:p>
          <a:p>
            <a:pPr indent="0" lvl="0" marL="0" marR="0" rtl="0" algn="l">
              <a:spcBef>
                <a:spcPts val="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All resolutions and votes recorded publicly</a:t>
            </a:r>
            <a:endParaRPr b="0" i="0" sz="17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Minutes posted as PDFs or on Airtable on</a:t>
            </a:r>
            <a:r>
              <a:rPr lang="en" sz="1700">
                <a:solidFill>
                  <a:srgbClr val="274E13"/>
                </a:solidFill>
                <a:latin typeface="Lato"/>
                <a:ea typeface="Lato"/>
                <a:cs typeface="Lato"/>
                <a:sym typeface="Lato"/>
              </a:rPr>
              <a:t> individual community board websites</a:t>
            </a:r>
            <a:endParaRPr b="0" i="0" sz="1700" u="none" cap="none" strike="noStrike">
              <a:solidFill>
                <a:srgbClr val="274E13"/>
              </a:solidFill>
              <a:latin typeface="Lato"/>
              <a:ea typeface="Lato"/>
              <a:cs typeface="Lato"/>
              <a:sym typeface="Lato"/>
            </a:endParaRPr>
          </a:p>
          <a:p>
            <a:pPr indent="0" lvl="0" marL="0" marR="0" rtl="0" algn="l">
              <a:spcBef>
                <a:spcPts val="600"/>
              </a:spcBef>
              <a:spcAft>
                <a:spcPts val="0"/>
              </a:spcAft>
              <a:buNone/>
            </a:pPr>
            <a:r>
              <a:t/>
            </a:r>
            <a:endParaRPr sz="1700">
              <a:solidFill>
                <a:srgbClr val="274E13"/>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274E13"/>
                </a:solidFill>
                <a:latin typeface="Lato"/>
                <a:ea typeface="Lato"/>
                <a:cs typeface="Lato"/>
                <a:sym typeface="Lato"/>
              </a:rPr>
              <a:t>·  PDFs (for MCB3) go back to 2002</a:t>
            </a:r>
            <a:endParaRPr sz="1700">
              <a:solidFill>
                <a:srgbClr val="274E13"/>
              </a:solidFill>
            </a:endParaRPr>
          </a:p>
        </p:txBody>
      </p:sp>
      <p:sp>
        <p:nvSpPr>
          <p:cNvPr id="359" name="Google Shape;359;p41"/>
          <p:cNvSpPr/>
          <p:nvPr/>
        </p:nvSpPr>
        <p:spPr>
          <a:xfrm>
            <a:off x="4846322" y="1481324"/>
            <a:ext cx="3996000" cy="4978500"/>
          </a:xfrm>
          <a:prstGeom prst="rect">
            <a:avLst/>
          </a:prstGeom>
          <a:solidFill>
            <a:srgbClr val="FFEB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60" name="Google Shape;360;p41"/>
          <p:cNvSpPr/>
          <p:nvPr/>
        </p:nvSpPr>
        <p:spPr>
          <a:xfrm>
            <a:off x="4846322" y="1481324"/>
            <a:ext cx="63900" cy="4978500"/>
          </a:xfrm>
          <a:prstGeom prst="rect">
            <a:avLst/>
          </a:prstGeom>
          <a:solidFill>
            <a:srgbClr val="C62828"/>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61" name="Google Shape;361;p41"/>
          <p:cNvSpPr txBox="1"/>
          <p:nvPr/>
        </p:nvSpPr>
        <p:spPr>
          <a:xfrm>
            <a:off x="5047490" y="1612625"/>
            <a:ext cx="36120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C62828"/>
                </a:solidFill>
                <a:latin typeface="Lato"/>
                <a:ea typeface="Lato"/>
                <a:cs typeface="Lato"/>
                <a:sym typeface="Lato"/>
              </a:rPr>
              <a:t>❌  What’s missing</a:t>
            </a:r>
            <a:endParaRPr sz="1700"/>
          </a:p>
        </p:txBody>
      </p:sp>
      <p:sp>
        <p:nvSpPr>
          <p:cNvPr id="362" name="Google Shape;362;p41"/>
          <p:cNvSpPr txBox="1"/>
          <p:nvPr/>
        </p:nvSpPr>
        <p:spPr>
          <a:xfrm>
            <a:off x="5047490" y="2137829"/>
            <a:ext cx="3612000" cy="3509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700" u="none" cap="none" strike="noStrike">
                <a:solidFill>
                  <a:srgbClr val="C62828"/>
                </a:solidFill>
                <a:latin typeface="Lato"/>
                <a:ea typeface="Lato"/>
                <a:cs typeface="Lato"/>
                <a:sym typeface="Lato"/>
              </a:rPr>
              <a:t>·  No structured database</a:t>
            </a:r>
            <a:endParaRPr b="0" i="0" sz="1700" u="none" cap="none" strike="noStrike">
              <a:solidFill>
                <a:srgbClr val="C62828"/>
              </a:solidFill>
              <a:latin typeface="Lato"/>
              <a:ea typeface="Lato"/>
              <a:cs typeface="Lato"/>
              <a:sym typeface="Lato"/>
            </a:endParaRPr>
          </a:p>
          <a:p>
            <a:pPr indent="0" lvl="0" marL="0" marR="0" rtl="0" algn="l">
              <a:spcBef>
                <a:spcPts val="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No search across resolutions</a:t>
            </a:r>
            <a:endParaRPr b="0" i="0" sz="1700" u="none" cap="none" strike="noStrike">
              <a:solidFill>
                <a:srgbClr val="C62828"/>
              </a:solidFill>
              <a:latin typeface="Lato"/>
              <a:ea typeface="Lato"/>
              <a:cs typeface="Lato"/>
              <a:sym typeface="Lato"/>
            </a:endParaRPr>
          </a:p>
          <a:p>
            <a:pPr indent="0" lvl="0" marL="0" marR="0" rtl="0" algn="l">
              <a:spcBef>
                <a:spcPts val="60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No way to track a</a:t>
            </a:r>
            <a:r>
              <a:rPr lang="en" sz="1700">
                <a:solidFill>
                  <a:srgbClr val="C62828"/>
                </a:solidFill>
                <a:latin typeface="Lato"/>
                <a:ea typeface="Lato"/>
                <a:cs typeface="Lato"/>
                <a:sym typeface="Lato"/>
              </a:rPr>
              <a:t> topic or location</a:t>
            </a:r>
            <a:br>
              <a:rPr b="0" i="0" lang="en" sz="1700" u="none" cap="none" strike="noStrike">
                <a:solidFill>
                  <a:srgbClr val="C62828"/>
                </a:solidFill>
                <a:latin typeface="Lato"/>
                <a:ea typeface="Lato"/>
                <a:cs typeface="Lato"/>
                <a:sym typeface="Lato"/>
              </a:rPr>
            </a:br>
            <a:r>
              <a:rPr b="0" i="0" lang="en" sz="1700" u="none" cap="none" strike="noStrike">
                <a:solidFill>
                  <a:srgbClr val="C62828"/>
                </a:solidFill>
                <a:latin typeface="Lato"/>
                <a:ea typeface="Lato"/>
                <a:cs typeface="Lato"/>
                <a:sym typeface="Lato"/>
              </a:rPr>
              <a:t>      across 20 years of minutes</a:t>
            </a:r>
            <a:endParaRPr b="0" i="0" sz="1700" u="none" cap="none" strike="noStrike">
              <a:solidFill>
                <a:srgbClr val="C62828"/>
              </a:solidFill>
              <a:latin typeface="Lato"/>
              <a:ea typeface="Lato"/>
              <a:cs typeface="Lato"/>
              <a:sym typeface="Lato"/>
            </a:endParaRPr>
          </a:p>
          <a:p>
            <a:pPr indent="0" lvl="0" marL="0" marR="0" rtl="0" algn="l">
              <a:spcBef>
                <a:spcPts val="60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No way to identify contested issues</a:t>
            </a:r>
            <a:endParaRPr b="0" i="0" sz="1700" u="none" cap="none" strike="noStrike">
              <a:solidFill>
                <a:srgbClr val="C62828"/>
              </a:solidFill>
              <a:latin typeface="Lato"/>
              <a:ea typeface="Lato"/>
              <a:cs typeface="Lato"/>
              <a:sym typeface="Lato"/>
            </a:endParaRPr>
          </a:p>
          <a:p>
            <a:pPr indent="0" lvl="0" marL="0" marR="0" rtl="0" algn="l">
              <a:spcBef>
                <a:spcPts val="600"/>
              </a:spcBef>
              <a:spcAft>
                <a:spcPts val="0"/>
              </a:spcAft>
              <a:buNone/>
            </a:pPr>
            <a:r>
              <a:t/>
            </a:r>
            <a:endParaRPr sz="1700">
              <a:solidFill>
                <a:srgbClr val="C62828"/>
              </a:solidFill>
              <a:latin typeface="Lato"/>
              <a:ea typeface="Lato"/>
              <a:cs typeface="Lato"/>
              <a:sym typeface="Lato"/>
            </a:endParaRPr>
          </a:p>
          <a:p>
            <a:pPr indent="0" lvl="0" marL="0" marR="0" rtl="0" algn="l">
              <a:spcBef>
                <a:spcPts val="600"/>
              </a:spcBef>
              <a:spcAft>
                <a:spcPts val="0"/>
              </a:spcAft>
              <a:buNone/>
            </a:pPr>
            <a:r>
              <a:rPr b="0" i="0" lang="en" sz="1700" u="none" cap="none" strike="noStrike">
                <a:solidFill>
                  <a:srgbClr val="C62828"/>
                </a:solidFill>
                <a:latin typeface="Lato"/>
                <a:ea typeface="Lato"/>
                <a:cs typeface="Lato"/>
                <a:sym typeface="Lato"/>
              </a:rPr>
              <a:t>·  268 siloed PDFs (for MCB3)</a:t>
            </a:r>
            <a:endParaRPr sz="1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42"/>
          <p:cNvPicPr preferRelativeResize="0"/>
          <p:nvPr/>
        </p:nvPicPr>
        <p:blipFill>
          <a:blip r:embed="rId4">
            <a:alphaModFix/>
          </a:blip>
          <a:stretch>
            <a:fillRect/>
          </a:stretch>
        </p:blipFill>
        <p:spPr>
          <a:xfrm>
            <a:off x="365650" y="1136938"/>
            <a:ext cx="4192100" cy="4261678"/>
          </a:xfrm>
          <a:prstGeom prst="rect">
            <a:avLst/>
          </a:prstGeom>
          <a:noFill/>
          <a:ln cap="flat" cmpd="sng" w="38100">
            <a:solidFill>
              <a:srgbClr val="00E09D"/>
            </a:solidFill>
            <a:prstDash val="solid"/>
            <a:round/>
            <a:headEnd len="sm" w="sm" type="none"/>
            <a:tailEnd len="sm" w="sm" type="none"/>
          </a:ln>
        </p:spPr>
      </p:pic>
      <p:sp>
        <p:nvSpPr>
          <p:cNvPr id="368" name="Google Shape;368;p42"/>
          <p:cNvSpPr txBox="1"/>
          <p:nvPr/>
        </p:nvSpPr>
        <p:spPr>
          <a:xfrm>
            <a:off x="4650125" y="1603100"/>
            <a:ext cx="4192200" cy="2373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1800">
                <a:latin typeface="Lato"/>
                <a:ea typeface="Lato"/>
                <a:cs typeface="Lato"/>
                <a:sym typeface="Lato"/>
              </a:rPr>
              <a:t>Table from the Office of the Manhattan Borough President</a:t>
            </a:r>
            <a:endParaRPr b="1" sz="1800">
              <a:latin typeface="Lato"/>
              <a:ea typeface="Lato"/>
              <a:cs typeface="Lato"/>
              <a:sym typeface="Lato"/>
            </a:endParaRPr>
          </a:p>
          <a:p>
            <a:pPr indent="0" lvl="0" marL="0" marR="0" rtl="0" algn="ctr">
              <a:lnSpc>
                <a:spcPct val="115000"/>
              </a:lnSpc>
              <a:spcBef>
                <a:spcPts val="0"/>
              </a:spcBef>
              <a:spcAft>
                <a:spcPts val="0"/>
              </a:spcAft>
              <a:buNone/>
            </a:pPr>
            <a:r>
              <a:t/>
            </a:r>
            <a:endParaRPr sz="1800">
              <a:latin typeface="Lato"/>
              <a:ea typeface="Lato"/>
              <a:cs typeface="Lato"/>
              <a:sym typeface="Lato"/>
            </a:endParaRPr>
          </a:p>
          <a:p>
            <a:pPr indent="0" lvl="0" marL="0" marR="0" rtl="0" algn="ctr">
              <a:lnSpc>
                <a:spcPct val="115000"/>
              </a:lnSpc>
              <a:spcBef>
                <a:spcPts val="0"/>
              </a:spcBef>
              <a:spcAft>
                <a:spcPts val="0"/>
              </a:spcAft>
              <a:buNone/>
            </a:pPr>
            <a:r>
              <a:rPr lang="en" sz="1800">
                <a:latin typeface="Lato"/>
                <a:ea typeface="Lato"/>
                <a:cs typeface="Lato"/>
                <a:sym typeface="Lato"/>
              </a:rPr>
              <a:t>Community Board member term limits begin in 2027 - is local government prepared for the significant loss of institutional knowledge?</a:t>
            </a:r>
            <a:endParaRPr sz="1800">
              <a:latin typeface="Lato"/>
              <a:ea typeface="Lato"/>
              <a:cs typeface="Lato"/>
              <a:sym typeface="Lato"/>
            </a:endParaRPr>
          </a:p>
        </p:txBody>
      </p:sp>
      <p:sp>
        <p:nvSpPr>
          <p:cNvPr id="369" name="Google Shape;369;p42"/>
          <p:cNvSpPr txBox="1"/>
          <p:nvPr/>
        </p:nvSpPr>
        <p:spPr>
          <a:xfrm>
            <a:off x="230018" y="28333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Community Board Term Limits</a:t>
            </a:r>
            <a:endParaRPr/>
          </a:p>
        </p:txBody>
      </p:sp>
      <p:sp>
        <p:nvSpPr>
          <p:cNvPr id="370" name="Google Shape;370;p42"/>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1" name="Google Shape;371;p42"/>
          <p:cNvSpPr/>
          <p:nvPr/>
        </p:nvSpPr>
        <p:spPr>
          <a:xfrm>
            <a:off x="301802" y="5760720"/>
            <a:ext cx="8540400" cy="804600"/>
          </a:xfrm>
          <a:prstGeom prst="rect">
            <a:avLst/>
          </a:prstGeom>
          <a:solidFill>
            <a:srgbClr val="E8F0F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372" name="Google Shape;372;p42"/>
          <p:cNvSpPr txBox="1"/>
          <p:nvPr/>
        </p:nvSpPr>
        <p:spPr>
          <a:xfrm>
            <a:off x="594307" y="5970573"/>
            <a:ext cx="82479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900" u="none" cap="none" strike="noStrike">
                <a:solidFill>
                  <a:srgbClr val="00BBEA"/>
                </a:solidFill>
                <a:latin typeface="Lato"/>
                <a:ea typeface="Lato"/>
                <a:cs typeface="Lato"/>
                <a:sym typeface="Lato"/>
              </a:rPr>
              <a:t>This is </a:t>
            </a:r>
            <a:r>
              <a:rPr b="1" lang="en" sz="1900">
                <a:solidFill>
                  <a:srgbClr val="00BBEA"/>
                </a:solidFill>
                <a:latin typeface="Lato"/>
                <a:ea typeface="Lato"/>
                <a:cs typeface="Lato"/>
                <a:sym typeface="Lato"/>
              </a:rPr>
              <a:t>a</a:t>
            </a:r>
            <a:r>
              <a:rPr b="1" i="0" lang="en" sz="1900" u="none" cap="none" strike="noStrike">
                <a:solidFill>
                  <a:srgbClr val="00BBEA"/>
                </a:solidFill>
                <a:latin typeface="Lato"/>
                <a:ea typeface="Lato"/>
                <a:cs typeface="Lato"/>
                <a:sym typeface="Lato"/>
              </a:rPr>
              <a:t> problem </a:t>
            </a:r>
            <a:r>
              <a:rPr b="1" lang="en" sz="1900">
                <a:solidFill>
                  <a:srgbClr val="00BBEA"/>
                </a:solidFill>
                <a:latin typeface="Lato"/>
                <a:ea typeface="Lato"/>
                <a:cs typeface="Lato"/>
                <a:sym typeface="Lato"/>
              </a:rPr>
              <a:t>Block Party</a:t>
            </a:r>
            <a:r>
              <a:rPr b="1" i="0" lang="en" sz="1900" u="none" cap="none" strike="noStrike">
                <a:solidFill>
                  <a:srgbClr val="00BBEA"/>
                </a:solidFill>
                <a:latin typeface="Lato"/>
                <a:ea typeface="Lato"/>
                <a:cs typeface="Lato"/>
                <a:sym typeface="Lato"/>
              </a:rPr>
              <a:t> can help</a:t>
            </a:r>
            <a:r>
              <a:rPr b="1" lang="en" sz="1900">
                <a:solidFill>
                  <a:srgbClr val="00BBEA"/>
                </a:solidFill>
                <a:latin typeface="Lato"/>
                <a:ea typeface="Lato"/>
                <a:cs typeface="Lato"/>
                <a:sym typeface="Lato"/>
              </a:rPr>
              <a:t> </a:t>
            </a:r>
            <a:r>
              <a:rPr b="1" i="0" lang="en" sz="1900" u="none" cap="none" strike="noStrike">
                <a:solidFill>
                  <a:srgbClr val="00BBEA"/>
                </a:solidFill>
                <a:latin typeface="Lato"/>
                <a:ea typeface="Lato"/>
                <a:cs typeface="Lato"/>
                <a:sym typeface="Lato"/>
              </a:rPr>
              <a:t>solve.</a:t>
            </a:r>
            <a:endParaRPr sz="1700">
              <a:solidFill>
                <a:srgbClr val="00BBEA"/>
              </a:solidFill>
            </a:endParaRPr>
          </a:p>
        </p:txBody>
      </p:sp>
      <p:sp>
        <p:nvSpPr>
          <p:cNvPr id="373" name="Google Shape;373;p42"/>
          <p:cNvSpPr/>
          <p:nvPr/>
        </p:nvSpPr>
        <p:spPr>
          <a:xfrm>
            <a:off x="301752" y="5760720"/>
            <a:ext cx="63900" cy="8046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BEA"/>
        </a:solidFill>
      </p:bgPr>
    </p:bg>
    <p:spTree>
      <p:nvGrpSpPr>
        <p:cNvPr id="377" name="Shape 377"/>
        <p:cNvGrpSpPr/>
        <p:nvPr/>
      </p:nvGrpSpPr>
      <p:grpSpPr>
        <a:xfrm>
          <a:off x="0" y="0"/>
          <a:ext cx="0" cy="0"/>
          <a:chOff x="0" y="0"/>
          <a:chExt cx="0" cy="0"/>
        </a:xfrm>
      </p:grpSpPr>
      <p:sp>
        <p:nvSpPr>
          <p:cNvPr id="378" name="Google Shape;378;p43"/>
          <p:cNvSpPr txBox="1"/>
          <p:nvPr/>
        </p:nvSpPr>
        <p:spPr>
          <a:xfrm>
            <a:off x="457200" y="1737360"/>
            <a:ext cx="82296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000" u="none" cap="none" strike="noStrike">
                <a:solidFill>
                  <a:srgbClr val="FFC847"/>
                </a:solidFill>
                <a:latin typeface="Lato"/>
                <a:ea typeface="Lato"/>
                <a:cs typeface="Lato"/>
                <a:sym typeface="Lato"/>
              </a:rPr>
              <a:t>PART TWO</a:t>
            </a:r>
            <a:endParaRPr sz="2000">
              <a:solidFill>
                <a:srgbClr val="FFC847"/>
              </a:solidFill>
            </a:endParaRPr>
          </a:p>
        </p:txBody>
      </p:sp>
      <p:sp>
        <p:nvSpPr>
          <p:cNvPr id="379" name="Google Shape;379;p43"/>
          <p:cNvSpPr txBox="1"/>
          <p:nvPr/>
        </p:nvSpPr>
        <p:spPr>
          <a:xfrm>
            <a:off x="457200" y="2240280"/>
            <a:ext cx="8229600" cy="1077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3200">
                <a:solidFill>
                  <a:srgbClr val="FFFFFF"/>
                </a:solidFill>
                <a:latin typeface="Lato"/>
                <a:ea typeface="Lato"/>
                <a:cs typeface="Lato"/>
                <a:sym typeface="Lato"/>
              </a:rPr>
              <a:t>What is the Opportunity for Civic</a:t>
            </a:r>
            <a:r>
              <a:rPr b="1" lang="en" sz="3200">
                <a:solidFill>
                  <a:srgbClr val="FFFFFF"/>
                </a:solidFill>
                <a:latin typeface="Lato"/>
                <a:ea typeface="Lato"/>
                <a:cs typeface="Lato"/>
                <a:sym typeface="Lato"/>
              </a:rPr>
              <a:t> Technology</a:t>
            </a:r>
            <a:r>
              <a:rPr b="1" lang="en" sz="3200">
                <a:solidFill>
                  <a:srgbClr val="FFFFFF"/>
                </a:solidFill>
                <a:latin typeface="Lato"/>
                <a:ea typeface="Lato"/>
                <a:cs typeface="Lato"/>
                <a:sym typeface="Lato"/>
              </a:rPr>
              <a:t>?</a:t>
            </a:r>
            <a:endParaRPr/>
          </a:p>
        </p:txBody>
      </p:sp>
      <p:sp>
        <p:nvSpPr>
          <p:cNvPr id="380" name="Google Shape;380;p43"/>
          <p:cNvSpPr/>
          <p:nvPr/>
        </p:nvSpPr>
        <p:spPr>
          <a:xfrm>
            <a:off x="3200400" y="4069080"/>
            <a:ext cx="27432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26"/>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192" name="Google Shape;192;p26"/>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6"/>
          <p:cNvSpPr txBox="1"/>
          <p:nvPr/>
        </p:nvSpPr>
        <p:spPr>
          <a:xfrm>
            <a:off x="0" y="2936600"/>
            <a:ext cx="9144000" cy="507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100">
                <a:latin typeface="Lato"/>
                <a:ea typeface="Lato"/>
                <a:cs typeface="Lato"/>
                <a:sym typeface="Lato"/>
              </a:rPr>
              <a:t>Have you ever attended a Community Board Meeting?</a:t>
            </a:r>
            <a:endParaRPr b="1" sz="2100">
              <a:latin typeface="Lato"/>
              <a:ea typeface="Lato"/>
              <a:cs typeface="Lato"/>
              <a:sym typeface="Lato"/>
            </a:endParaRPr>
          </a:p>
        </p:txBody>
      </p:sp>
      <p:sp>
        <p:nvSpPr>
          <p:cNvPr id="194" name="Google Shape;194;p26"/>
          <p:cNvSpPr/>
          <p:nvPr/>
        </p:nvSpPr>
        <p:spPr>
          <a:xfrm>
            <a:off x="26700" y="5516350"/>
            <a:ext cx="9090600" cy="1341600"/>
          </a:xfrm>
          <a:prstGeom prst="flowChartAlternateProcess">
            <a:avLst/>
          </a:prstGeom>
          <a:solidFill>
            <a:srgbClr val="00BBE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Most folks we ask, typically respond with a confused look...</a:t>
            </a:r>
            <a:endParaRPr b="1" sz="1700">
              <a:solidFill>
                <a:schemeClr val="lt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44"/>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386" name="Google Shape;386;p44"/>
          <p:cNvSpPr/>
          <p:nvPr/>
        </p:nvSpPr>
        <p:spPr>
          <a:xfrm>
            <a:off x="-59000" y="-406500"/>
            <a:ext cx="92031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t/>
            </a:r>
            <a:endParaRPr b="1" sz="1800">
              <a:latin typeface="Roboto Mono"/>
              <a:ea typeface="Roboto Mono"/>
              <a:cs typeface="Roboto Mono"/>
              <a:sym typeface="Roboto Mono"/>
            </a:endParaRPr>
          </a:p>
        </p:txBody>
      </p:sp>
      <p:sp>
        <p:nvSpPr>
          <p:cNvPr id="387" name="Google Shape;387;p44"/>
          <p:cNvSpPr txBox="1"/>
          <p:nvPr/>
        </p:nvSpPr>
        <p:spPr>
          <a:xfrm>
            <a:off x="0" y="3121200"/>
            <a:ext cx="9144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Community Board Meetings can be inaccessible.</a:t>
            </a:r>
            <a:endParaRPr b="1" sz="2000">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45"/>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393" name="Google Shape;393;p45"/>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45"/>
          <p:cNvSpPr txBox="1"/>
          <p:nvPr/>
        </p:nvSpPr>
        <p:spPr>
          <a:xfrm>
            <a:off x="0" y="2352133"/>
            <a:ext cx="9144000" cy="1980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800">
                <a:latin typeface="Lato"/>
                <a:ea typeface="Lato"/>
                <a:cs typeface="Lato"/>
                <a:sym typeface="Lato"/>
              </a:rPr>
              <a:t>Community Board 3 meetings on average last </a:t>
            </a:r>
            <a:r>
              <a:rPr b="1" lang="en" sz="9600">
                <a:solidFill>
                  <a:srgbClr val="04D99D"/>
                </a:solidFill>
                <a:latin typeface="Lato"/>
                <a:ea typeface="Lato"/>
                <a:cs typeface="Lato"/>
                <a:sym typeface="Lato"/>
              </a:rPr>
              <a:t>02:07:38</a:t>
            </a:r>
            <a:endParaRPr b="1" sz="1800">
              <a:solidFill>
                <a:srgbClr val="304D80"/>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46"/>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400" name="Google Shape;400;p46"/>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6"/>
          <p:cNvSpPr txBox="1"/>
          <p:nvPr/>
        </p:nvSpPr>
        <p:spPr>
          <a:xfrm>
            <a:off x="0" y="2352133"/>
            <a:ext cx="9144000" cy="1980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800">
                <a:latin typeface="Lato"/>
                <a:ea typeface="Lato"/>
                <a:cs typeface="Lato"/>
                <a:sym typeface="Lato"/>
              </a:rPr>
              <a:t>The longest community board meeting in our archive lasted</a:t>
            </a:r>
            <a:r>
              <a:rPr b="1" lang="en" sz="1800">
                <a:solidFill>
                  <a:srgbClr val="304D80"/>
                </a:solidFill>
                <a:latin typeface="Lato"/>
                <a:ea typeface="Lato"/>
                <a:cs typeface="Lato"/>
                <a:sym typeface="Lato"/>
              </a:rPr>
              <a:t> </a:t>
            </a:r>
            <a:r>
              <a:rPr b="1" lang="en" sz="9600">
                <a:solidFill>
                  <a:srgbClr val="04D99D"/>
                </a:solidFill>
                <a:latin typeface="Lato"/>
                <a:ea typeface="Lato"/>
                <a:cs typeface="Lato"/>
                <a:sym typeface="Lato"/>
              </a:rPr>
              <a:t>07</a:t>
            </a:r>
            <a:r>
              <a:rPr b="1" lang="en" sz="9600">
                <a:solidFill>
                  <a:srgbClr val="04D99D"/>
                </a:solidFill>
                <a:latin typeface="Lato"/>
                <a:ea typeface="Lato"/>
                <a:cs typeface="Lato"/>
                <a:sym typeface="Lato"/>
              </a:rPr>
              <a:t>:22:17</a:t>
            </a:r>
            <a:endParaRPr b="1" sz="1800">
              <a:solidFill>
                <a:srgbClr val="304D80"/>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05" name="Shape 405"/>
        <p:cNvGrpSpPr/>
        <p:nvPr/>
      </p:nvGrpSpPr>
      <p:grpSpPr>
        <a:xfrm>
          <a:off x="0" y="0"/>
          <a:ext cx="0" cy="0"/>
          <a:chOff x="0" y="0"/>
          <a:chExt cx="0" cy="0"/>
        </a:xfrm>
      </p:grpSpPr>
      <p:pic>
        <p:nvPicPr>
          <p:cNvPr id="406" name="Google Shape;406;p47"/>
          <p:cNvPicPr preferRelativeResize="0"/>
          <p:nvPr/>
        </p:nvPicPr>
        <p:blipFill>
          <a:blip r:embed="rId3">
            <a:alphaModFix/>
          </a:blip>
          <a:stretch>
            <a:fillRect/>
          </a:stretch>
        </p:blipFill>
        <p:spPr>
          <a:xfrm>
            <a:off x="560825" y="0"/>
            <a:ext cx="8022351" cy="6858001"/>
          </a:xfrm>
          <a:prstGeom prst="rect">
            <a:avLst/>
          </a:prstGeom>
          <a:noFill/>
          <a:ln>
            <a:noFill/>
          </a:ln>
        </p:spPr>
      </p:pic>
      <p:pic>
        <p:nvPicPr>
          <p:cNvPr id="407" name="Google Shape;407;p47"/>
          <p:cNvPicPr preferRelativeResize="0"/>
          <p:nvPr/>
        </p:nvPicPr>
        <p:blipFill>
          <a:blip r:embed="rId4">
            <a:alphaModFix/>
          </a:blip>
          <a:stretch>
            <a:fillRect/>
          </a:stretch>
        </p:blipFill>
        <p:spPr>
          <a:xfrm>
            <a:off x="7308135" y="53425"/>
            <a:ext cx="1230512" cy="30764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11" name="Shape 411"/>
        <p:cNvGrpSpPr/>
        <p:nvPr/>
      </p:nvGrpSpPr>
      <p:grpSpPr>
        <a:xfrm>
          <a:off x="0" y="0"/>
          <a:ext cx="0" cy="0"/>
          <a:chOff x="0" y="0"/>
          <a:chExt cx="0" cy="0"/>
        </a:xfrm>
      </p:grpSpPr>
      <p:pic>
        <p:nvPicPr>
          <p:cNvPr id="412" name="Google Shape;412;p48"/>
          <p:cNvPicPr preferRelativeResize="0"/>
          <p:nvPr/>
        </p:nvPicPr>
        <p:blipFill>
          <a:blip r:embed="rId3">
            <a:alphaModFix/>
          </a:blip>
          <a:stretch>
            <a:fillRect/>
          </a:stretch>
        </p:blipFill>
        <p:spPr>
          <a:xfrm>
            <a:off x="311538" y="0"/>
            <a:ext cx="8520923" cy="6200175"/>
          </a:xfrm>
          <a:prstGeom prst="rect">
            <a:avLst/>
          </a:prstGeom>
          <a:noFill/>
          <a:ln>
            <a:noFill/>
          </a:ln>
        </p:spPr>
      </p:pic>
      <p:sp>
        <p:nvSpPr>
          <p:cNvPr id="413" name="Google Shape;413;p48"/>
          <p:cNvSpPr txBox="1"/>
          <p:nvPr/>
        </p:nvSpPr>
        <p:spPr>
          <a:xfrm>
            <a:off x="-12" y="6336150"/>
            <a:ext cx="914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Lato"/>
                <a:ea typeface="Lato"/>
                <a:cs typeface="Lato"/>
                <a:sym typeface="Lato"/>
              </a:rPr>
              <a:t>Block Party’s Archive has</a:t>
            </a:r>
            <a:r>
              <a:rPr lang="en">
                <a:latin typeface="Lato"/>
                <a:ea typeface="Lato"/>
                <a:cs typeface="Lato"/>
                <a:sym typeface="Lato"/>
              </a:rPr>
              <a:t> 11,986 Community Board Meeting Transcripts dating from 2015 to yesterday</a:t>
            </a:r>
            <a:endParaRPr>
              <a:latin typeface="Lato"/>
              <a:ea typeface="Lato"/>
              <a:cs typeface="Lato"/>
              <a:sym typeface="Lato"/>
            </a:endParaRPr>
          </a:p>
        </p:txBody>
      </p:sp>
      <p:pic>
        <p:nvPicPr>
          <p:cNvPr id="414" name="Google Shape;414;p48"/>
          <p:cNvPicPr preferRelativeResize="0"/>
          <p:nvPr/>
        </p:nvPicPr>
        <p:blipFill>
          <a:blip r:embed="rId4">
            <a:alphaModFix/>
          </a:blip>
          <a:stretch>
            <a:fillRect/>
          </a:stretch>
        </p:blipFill>
        <p:spPr>
          <a:xfrm>
            <a:off x="354085" y="62350"/>
            <a:ext cx="1230512" cy="30764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id="419" name="Google Shape;419;p49"/>
          <p:cNvPicPr preferRelativeResize="0"/>
          <p:nvPr/>
        </p:nvPicPr>
        <p:blipFill>
          <a:blip r:embed="rId3">
            <a:alphaModFix/>
          </a:blip>
          <a:stretch>
            <a:fillRect/>
          </a:stretch>
        </p:blipFill>
        <p:spPr>
          <a:xfrm>
            <a:off x="0" y="721000"/>
            <a:ext cx="4138907" cy="6137000"/>
          </a:xfrm>
          <a:prstGeom prst="rect">
            <a:avLst/>
          </a:prstGeom>
          <a:noFill/>
          <a:ln>
            <a:noFill/>
          </a:ln>
        </p:spPr>
      </p:pic>
      <p:pic>
        <p:nvPicPr>
          <p:cNvPr id="420" name="Google Shape;420;p49"/>
          <p:cNvPicPr preferRelativeResize="0"/>
          <p:nvPr/>
        </p:nvPicPr>
        <p:blipFill>
          <a:blip r:embed="rId4">
            <a:alphaModFix/>
          </a:blip>
          <a:stretch>
            <a:fillRect/>
          </a:stretch>
        </p:blipFill>
        <p:spPr>
          <a:xfrm>
            <a:off x="3735154" y="0"/>
            <a:ext cx="4536543" cy="6858001"/>
          </a:xfrm>
          <a:prstGeom prst="rect">
            <a:avLst/>
          </a:prstGeom>
          <a:noFill/>
          <a:ln>
            <a:noFill/>
          </a:ln>
        </p:spPr>
      </p:pic>
      <p:pic>
        <p:nvPicPr>
          <p:cNvPr id="421" name="Google Shape;421;p49"/>
          <p:cNvPicPr preferRelativeResize="0"/>
          <p:nvPr/>
        </p:nvPicPr>
        <p:blipFill>
          <a:blip r:embed="rId5">
            <a:alphaModFix/>
          </a:blip>
          <a:stretch>
            <a:fillRect/>
          </a:stretch>
        </p:blipFill>
        <p:spPr>
          <a:xfrm>
            <a:off x="5658579" y="0"/>
            <a:ext cx="4561543" cy="6858001"/>
          </a:xfrm>
          <a:prstGeom prst="rect">
            <a:avLst/>
          </a:prstGeom>
          <a:noFill/>
          <a:ln>
            <a:noFill/>
          </a:ln>
        </p:spPr>
      </p:pic>
      <p:sp>
        <p:nvSpPr>
          <p:cNvPr id="422" name="Google Shape;422;p49"/>
          <p:cNvSpPr/>
          <p:nvPr/>
        </p:nvSpPr>
        <p:spPr>
          <a:xfrm>
            <a:off x="1969225" y="2390500"/>
            <a:ext cx="4487100" cy="274200"/>
          </a:xfrm>
          <a:prstGeom prst="roundRect">
            <a:avLst>
              <a:gd fmla="val 16667" name="adj"/>
            </a:avLst>
          </a:prstGeom>
          <a:no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3" name="Google Shape;423;p49"/>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The Information Problem</a:t>
            </a:r>
            <a:endParaRPr/>
          </a:p>
        </p:txBody>
      </p:sp>
      <p:pic>
        <p:nvPicPr>
          <p:cNvPr id="424" name="Google Shape;424;p49"/>
          <p:cNvPicPr preferRelativeResize="0"/>
          <p:nvPr/>
        </p:nvPicPr>
        <p:blipFill rotWithShape="1">
          <a:blip r:embed="rId6">
            <a:alphaModFix/>
          </a:blip>
          <a:srcRect b="61144" l="0" r="0" t="0"/>
          <a:stretch/>
        </p:blipFill>
        <p:spPr>
          <a:xfrm>
            <a:off x="3204863" y="2096650"/>
            <a:ext cx="2734275" cy="2664699"/>
          </a:xfrm>
          <a:prstGeom prst="rect">
            <a:avLst/>
          </a:prstGeom>
          <a:noFill/>
          <a:ln cap="flat" cmpd="sng" w="114300">
            <a:solidFill>
              <a:srgbClr val="00BBEA"/>
            </a:solidFill>
            <a:prstDash val="solid"/>
            <a:round/>
            <a:headEnd len="sm" w="sm" type="none"/>
            <a:tailEnd len="sm" w="sm" type="none"/>
          </a:ln>
        </p:spPr>
      </p:pic>
      <p:pic>
        <p:nvPicPr>
          <p:cNvPr id="425" name="Google Shape;425;p49"/>
          <p:cNvPicPr preferRelativeResize="0"/>
          <p:nvPr/>
        </p:nvPicPr>
        <p:blipFill rotWithShape="1">
          <a:blip r:embed="rId7">
            <a:alphaModFix/>
          </a:blip>
          <a:srcRect b="0" l="0" r="39423" t="0"/>
          <a:stretch/>
        </p:blipFill>
        <p:spPr>
          <a:xfrm>
            <a:off x="7719075" y="0"/>
            <a:ext cx="2817299" cy="68579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9" name="Shape 429"/>
        <p:cNvGrpSpPr/>
        <p:nvPr/>
      </p:nvGrpSpPr>
      <p:grpSpPr>
        <a:xfrm>
          <a:off x="0" y="0"/>
          <a:ext cx="0" cy="0"/>
          <a:chOff x="0" y="0"/>
          <a:chExt cx="0" cy="0"/>
        </a:xfrm>
      </p:grpSpPr>
      <p:sp>
        <p:nvSpPr>
          <p:cNvPr id="430" name="Google Shape;430;p50"/>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Database Overview — </a:t>
            </a:r>
            <a:r>
              <a:rPr b="1" lang="en" sz="2200">
                <a:solidFill>
                  <a:schemeClr val="accent2"/>
                </a:solidFill>
                <a:latin typeface="Lato"/>
                <a:ea typeface="Lato"/>
                <a:cs typeface="Lato"/>
                <a:sym typeface="Lato"/>
              </a:rPr>
              <a:t>What Does MCB3 Vote On?</a:t>
            </a:r>
            <a:endParaRPr b="1">
              <a:latin typeface="Lato"/>
              <a:ea typeface="Lato"/>
              <a:cs typeface="Lato"/>
              <a:sym typeface="Lato"/>
            </a:endParaRPr>
          </a:p>
        </p:txBody>
      </p:sp>
      <p:sp>
        <p:nvSpPr>
          <p:cNvPr id="431" name="Google Shape;431;p50"/>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32" name="Google Shape;432;p50"/>
          <p:cNvSpPr txBox="1"/>
          <p:nvPr/>
        </p:nvSpPr>
        <p:spPr>
          <a:xfrm>
            <a:off x="3246120" y="1051560"/>
            <a:ext cx="27888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 sz="4000" u="none" cap="none" strike="noStrike">
                <a:solidFill>
                  <a:srgbClr val="4285F4"/>
                </a:solidFill>
                <a:latin typeface="Lato"/>
                <a:ea typeface="Lato"/>
                <a:cs typeface="Lato"/>
                <a:sym typeface="Lato"/>
              </a:rPr>
              <a:t>6,511</a:t>
            </a:r>
            <a:endParaRPr sz="2000">
              <a:latin typeface="Lato"/>
              <a:ea typeface="Lato"/>
              <a:cs typeface="Lato"/>
              <a:sym typeface="Lato"/>
            </a:endParaRPr>
          </a:p>
        </p:txBody>
      </p:sp>
      <p:sp>
        <p:nvSpPr>
          <p:cNvPr id="433" name="Google Shape;433;p50"/>
          <p:cNvSpPr txBox="1"/>
          <p:nvPr/>
        </p:nvSpPr>
        <p:spPr>
          <a:xfrm>
            <a:off x="3246120" y="1802662"/>
            <a:ext cx="2788800" cy="354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 sz="1700" u="none" cap="none" strike="noStrike">
                <a:solidFill>
                  <a:srgbClr val="757575"/>
                </a:solidFill>
                <a:latin typeface="Lato"/>
                <a:ea typeface="Lato"/>
                <a:cs typeface="Lato"/>
                <a:sym typeface="Lato"/>
              </a:rPr>
              <a:t>Total resolutions</a:t>
            </a:r>
            <a:endParaRPr sz="2000">
              <a:latin typeface="Lato"/>
              <a:ea typeface="Lato"/>
              <a:cs typeface="Lato"/>
              <a:sym typeface="Lato"/>
            </a:endParaRPr>
          </a:p>
        </p:txBody>
      </p:sp>
      <p:sp>
        <p:nvSpPr>
          <p:cNvPr id="434" name="Google Shape;434;p50"/>
          <p:cNvSpPr txBox="1"/>
          <p:nvPr/>
        </p:nvSpPr>
        <p:spPr>
          <a:xfrm>
            <a:off x="6190488" y="1051560"/>
            <a:ext cx="27888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4000">
                <a:solidFill>
                  <a:srgbClr val="4285F4"/>
                </a:solidFill>
                <a:latin typeface="Lato"/>
                <a:ea typeface="Lato"/>
                <a:cs typeface="Lato"/>
                <a:sym typeface="Lato"/>
              </a:rPr>
              <a:t>21,593</a:t>
            </a:r>
            <a:endParaRPr sz="2000">
              <a:latin typeface="Lato"/>
              <a:ea typeface="Lato"/>
              <a:cs typeface="Lato"/>
              <a:sym typeface="Lato"/>
            </a:endParaRPr>
          </a:p>
        </p:txBody>
      </p:sp>
      <p:sp>
        <p:nvSpPr>
          <p:cNvPr id="435" name="Google Shape;435;p50"/>
          <p:cNvSpPr txBox="1"/>
          <p:nvPr/>
        </p:nvSpPr>
        <p:spPr>
          <a:xfrm>
            <a:off x="6190488" y="1802662"/>
            <a:ext cx="2788800" cy="354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 sz="1700" u="none" cap="none" strike="noStrike">
                <a:solidFill>
                  <a:srgbClr val="757575"/>
                </a:solidFill>
                <a:latin typeface="Lato"/>
                <a:ea typeface="Lato"/>
                <a:cs typeface="Lato"/>
                <a:sym typeface="Lato"/>
              </a:rPr>
              <a:t>Paragraph clauses</a:t>
            </a:r>
            <a:endParaRPr sz="2000">
              <a:latin typeface="Lato"/>
              <a:ea typeface="Lato"/>
              <a:cs typeface="Lato"/>
              <a:sym typeface="Lato"/>
            </a:endParaRPr>
          </a:p>
        </p:txBody>
      </p:sp>
      <p:sp>
        <p:nvSpPr>
          <p:cNvPr id="436" name="Google Shape;436;p50"/>
          <p:cNvSpPr/>
          <p:nvPr/>
        </p:nvSpPr>
        <p:spPr>
          <a:xfrm>
            <a:off x="301739" y="2504453"/>
            <a:ext cx="8540400" cy="366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sp>
        <p:nvSpPr>
          <p:cNvPr id="437" name="Google Shape;437;p50"/>
          <p:cNvSpPr txBox="1"/>
          <p:nvPr/>
        </p:nvSpPr>
        <p:spPr>
          <a:xfrm>
            <a:off x="301752" y="1094645"/>
            <a:ext cx="27888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 sz="4000" u="none" cap="none" strike="noStrike">
                <a:solidFill>
                  <a:srgbClr val="4285F4"/>
                </a:solidFill>
                <a:latin typeface="Lato"/>
                <a:ea typeface="Lato"/>
                <a:cs typeface="Lato"/>
                <a:sym typeface="Lato"/>
              </a:rPr>
              <a:t>26.9</a:t>
            </a:r>
            <a:endParaRPr sz="2000">
              <a:latin typeface="Lato"/>
              <a:ea typeface="Lato"/>
              <a:cs typeface="Lato"/>
              <a:sym typeface="Lato"/>
            </a:endParaRPr>
          </a:p>
        </p:txBody>
      </p:sp>
      <p:sp>
        <p:nvSpPr>
          <p:cNvPr id="438" name="Google Shape;438;p50"/>
          <p:cNvSpPr txBox="1"/>
          <p:nvPr/>
        </p:nvSpPr>
        <p:spPr>
          <a:xfrm>
            <a:off x="301752" y="1845746"/>
            <a:ext cx="2788800" cy="615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 sz="1700" u="none" cap="none" strike="noStrike">
                <a:solidFill>
                  <a:srgbClr val="757575"/>
                </a:solidFill>
                <a:latin typeface="Lato"/>
                <a:ea typeface="Lato"/>
                <a:cs typeface="Lato"/>
                <a:sym typeface="Lato"/>
              </a:rPr>
              <a:t>Avg resolutions</a:t>
            </a:r>
            <a:br>
              <a:rPr i="0" lang="en" sz="1700" u="none" cap="none" strike="noStrike">
                <a:solidFill>
                  <a:srgbClr val="757575"/>
                </a:solidFill>
                <a:latin typeface="Lato"/>
                <a:ea typeface="Lato"/>
                <a:cs typeface="Lato"/>
                <a:sym typeface="Lato"/>
              </a:rPr>
            </a:br>
            <a:r>
              <a:rPr i="0" lang="en" sz="1700" u="none" cap="none" strike="noStrike">
                <a:solidFill>
                  <a:srgbClr val="757575"/>
                </a:solidFill>
                <a:latin typeface="Lato"/>
                <a:ea typeface="Lato"/>
                <a:cs typeface="Lato"/>
                <a:sym typeface="Lato"/>
              </a:rPr>
              <a:t>per meeting</a:t>
            </a:r>
            <a:endParaRPr sz="2000">
              <a:latin typeface="Lato"/>
              <a:ea typeface="Lato"/>
              <a:cs typeface="Lato"/>
              <a:sym typeface="Lato"/>
            </a:endParaRPr>
          </a:p>
        </p:txBody>
      </p:sp>
      <p:grpSp>
        <p:nvGrpSpPr>
          <p:cNvPr id="439" name="Google Shape;439;p50"/>
          <p:cNvGrpSpPr/>
          <p:nvPr/>
        </p:nvGrpSpPr>
        <p:grpSpPr>
          <a:xfrm>
            <a:off x="923061" y="2665519"/>
            <a:ext cx="6940783" cy="2801523"/>
            <a:chOff x="301752" y="3009327"/>
            <a:chExt cx="8540400" cy="3447180"/>
          </a:xfrm>
        </p:grpSpPr>
        <p:sp>
          <p:nvSpPr>
            <p:cNvPr id="440" name="Google Shape;440;p50"/>
            <p:cNvSpPr txBox="1"/>
            <p:nvPr/>
          </p:nvSpPr>
          <p:spPr>
            <a:xfrm>
              <a:off x="301752" y="3009327"/>
              <a:ext cx="8540400" cy="3078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138" u="none" cap="none" strike="noStrike">
                  <a:solidFill>
                    <a:srgbClr val="757575"/>
                  </a:solidFill>
                  <a:latin typeface="Lato"/>
                  <a:ea typeface="Lato"/>
                  <a:cs typeface="Lato"/>
                  <a:sym typeface="Lato"/>
                </a:rPr>
                <a:t>Keyword frequency across 6,511 resolution titles:</a:t>
              </a:r>
              <a:endParaRPr sz="1300">
                <a:latin typeface="Lato"/>
                <a:ea typeface="Lato"/>
                <a:cs typeface="Lato"/>
                <a:sym typeface="Lato"/>
              </a:endParaRPr>
            </a:p>
          </p:txBody>
        </p:sp>
        <p:sp>
          <p:nvSpPr>
            <p:cNvPr id="441" name="Google Shape;441;p50"/>
            <p:cNvSpPr txBox="1"/>
            <p:nvPr/>
          </p:nvSpPr>
          <p:spPr>
            <a:xfrm>
              <a:off x="301752" y="3466527"/>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Deny</a:t>
              </a:r>
              <a:endParaRPr sz="1219">
                <a:latin typeface="Lato"/>
                <a:ea typeface="Lato"/>
                <a:cs typeface="Lato"/>
                <a:sym typeface="Lato"/>
              </a:endParaRPr>
            </a:p>
          </p:txBody>
        </p:sp>
        <p:sp>
          <p:nvSpPr>
            <p:cNvPr id="442" name="Google Shape;442;p50"/>
            <p:cNvSpPr/>
            <p:nvPr/>
          </p:nvSpPr>
          <p:spPr>
            <a:xfrm>
              <a:off x="2212848" y="3512247"/>
              <a:ext cx="4767000" cy="292500"/>
            </a:xfrm>
            <a:prstGeom prst="rect">
              <a:avLst/>
            </a:prstGeom>
            <a:solidFill>
              <a:srgbClr val="4285F4"/>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43" name="Google Shape;443;p50"/>
            <p:cNvSpPr txBox="1"/>
            <p:nvPr/>
          </p:nvSpPr>
          <p:spPr>
            <a:xfrm>
              <a:off x="7107721" y="3515500"/>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2,546  (39.1%)</a:t>
              </a:r>
              <a:endParaRPr sz="1219">
                <a:latin typeface="Lato"/>
                <a:ea typeface="Lato"/>
                <a:cs typeface="Lato"/>
                <a:sym typeface="Lato"/>
              </a:endParaRPr>
            </a:p>
          </p:txBody>
        </p:sp>
        <p:sp>
          <p:nvSpPr>
            <p:cNvPr id="444" name="Google Shape;444;p50"/>
            <p:cNvSpPr txBox="1"/>
            <p:nvPr/>
          </p:nvSpPr>
          <p:spPr>
            <a:xfrm>
              <a:off x="301752" y="3996879"/>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Approve/Approval</a:t>
              </a:r>
              <a:endParaRPr sz="1219">
                <a:latin typeface="Lato"/>
                <a:ea typeface="Lato"/>
                <a:cs typeface="Lato"/>
                <a:sym typeface="Lato"/>
              </a:endParaRPr>
            </a:p>
          </p:txBody>
        </p:sp>
        <p:sp>
          <p:nvSpPr>
            <p:cNvPr id="445" name="Google Shape;445;p50"/>
            <p:cNvSpPr/>
            <p:nvPr/>
          </p:nvSpPr>
          <p:spPr>
            <a:xfrm>
              <a:off x="2212848" y="4042599"/>
              <a:ext cx="2853000" cy="292500"/>
            </a:xfrm>
            <a:prstGeom prst="rect">
              <a:avLst/>
            </a:prstGeom>
            <a:solidFill>
              <a:srgbClr val="0097A7"/>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46" name="Google Shape;446;p50"/>
            <p:cNvSpPr txBox="1"/>
            <p:nvPr/>
          </p:nvSpPr>
          <p:spPr>
            <a:xfrm>
              <a:off x="5193729" y="4028302"/>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1,526  (23.4%)</a:t>
              </a:r>
              <a:endParaRPr sz="1219">
                <a:latin typeface="Lato"/>
                <a:ea typeface="Lato"/>
                <a:cs typeface="Lato"/>
                <a:sym typeface="Lato"/>
              </a:endParaRPr>
            </a:p>
          </p:txBody>
        </p:sp>
        <p:sp>
          <p:nvSpPr>
            <p:cNvPr id="447" name="Google Shape;447;p50"/>
            <p:cNvSpPr txBox="1"/>
            <p:nvPr/>
          </p:nvSpPr>
          <p:spPr>
            <a:xfrm>
              <a:off x="301752" y="4527231"/>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Recommend</a:t>
              </a:r>
              <a:endParaRPr sz="1219">
                <a:latin typeface="Lato"/>
                <a:ea typeface="Lato"/>
                <a:cs typeface="Lato"/>
                <a:sym typeface="Lato"/>
              </a:endParaRPr>
            </a:p>
          </p:txBody>
        </p:sp>
        <p:sp>
          <p:nvSpPr>
            <p:cNvPr id="448" name="Google Shape;448;p50"/>
            <p:cNvSpPr/>
            <p:nvPr/>
          </p:nvSpPr>
          <p:spPr>
            <a:xfrm>
              <a:off x="2212848" y="4572951"/>
              <a:ext cx="2499300" cy="292500"/>
            </a:xfrm>
            <a:prstGeom prst="rect">
              <a:avLst/>
            </a:prstGeom>
            <a:solidFill>
              <a:srgbClr val="7C3AED"/>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49" name="Google Shape;449;p50"/>
            <p:cNvSpPr txBox="1"/>
            <p:nvPr/>
          </p:nvSpPr>
          <p:spPr>
            <a:xfrm>
              <a:off x="4840039" y="4544381"/>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1,336  (20.5%)</a:t>
              </a:r>
              <a:endParaRPr sz="1219">
                <a:latin typeface="Lato"/>
                <a:ea typeface="Lato"/>
                <a:cs typeface="Lato"/>
                <a:sym typeface="Lato"/>
              </a:endParaRPr>
            </a:p>
          </p:txBody>
        </p:sp>
        <p:sp>
          <p:nvSpPr>
            <p:cNvPr id="450" name="Google Shape;450;p50"/>
            <p:cNvSpPr txBox="1"/>
            <p:nvPr/>
          </p:nvSpPr>
          <p:spPr>
            <a:xfrm>
              <a:off x="301752" y="5057583"/>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Support</a:t>
              </a:r>
              <a:endParaRPr sz="1219">
                <a:latin typeface="Lato"/>
                <a:ea typeface="Lato"/>
                <a:cs typeface="Lato"/>
                <a:sym typeface="Lato"/>
              </a:endParaRPr>
            </a:p>
          </p:txBody>
        </p:sp>
        <p:sp>
          <p:nvSpPr>
            <p:cNvPr id="451" name="Google Shape;451;p50"/>
            <p:cNvSpPr/>
            <p:nvPr/>
          </p:nvSpPr>
          <p:spPr>
            <a:xfrm>
              <a:off x="2212848" y="5103303"/>
              <a:ext cx="1341000" cy="292500"/>
            </a:xfrm>
            <a:prstGeom prst="rect">
              <a:avLst/>
            </a:prstGeom>
            <a:solidFill>
              <a:srgbClr val="EA580C"/>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52" name="Google Shape;452;p50"/>
            <p:cNvSpPr txBox="1"/>
            <p:nvPr/>
          </p:nvSpPr>
          <p:spPr>
            <a:xfrm>
              <a:off x="3681737" y="5091882"/>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718  (11.0%)</a:t>
              </a:r>
              <a:endParaRPr sz="1219">
                <a:latin typeface="Lato"/>
                <a:ea typeface="Lato"/>
                <a:cs typeface="Lato"/>
                <a:sym typeface="Lato"/>
              </a:endParaRPr>
            </a:p>
          </p:txBody>
        </p:sp>
        <p:sp>
          <p:nvSpPr>
            <p:cNvPr id="453" name="Google Shape;453;p50"/>
            <p:cNvSpPr txBox="1"/>
            <p:nvPr/>
          </p:nvSpPr>
          <p:spPr>
            <a:xfrm>
              <a:off x="301752" y="5587935"/>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Request</a:t>
              </a:r>
              <a:endParaRPr sz="1219">
                <a:latin typeface="Lato"/>
                <a:ea typeface="Lato"/>
                <a:cs typeface="Lato"/>
                <a:sym typeface="Lato"/>
              </a:endParaRPr>
            </a:p>
          </p:txBody>
        </p:sp>
        <p:sp>
          <p:nvSpPr>
            <p:cNvPr id="454" name="Google Shape;454;p50"/>
            <p:cNvSpPr/>
            <p:nvPr/>
          </p:nvSpPr>
          <p:spPr>
            <a:xfrm>
              <a:off x="2212848" y="5633655"/>
              <a:ext cx="877800" cy="292500"/>
            </a:xfrm>
            <a:prstGeom prst="rect">
              <a:avLst/>
            </a:prstGeom>
            <a:solidFill>
              <a:srgbClr val="0E90B5"/>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55" name="Google Shape;455;p50"/>
            <p:cNvSpPr txBox="1"/>
            <p:nvPr/>
          </p:nvSpPr>
          <p:spPr>
            <a:xfrm>
              <a:off x="3218534" y="5610791"/>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471  (7.2%)</a:t>
              </a:r>
              <a:endParaRPr sz="1219">
                <a:latin typeface="Lato"/>
                <a:ea typeface="Lato"/>
                <a:cs typeface="Lato"/>
                <a:sym typeface="Lato"/>
              </a:endParaRPr>
            </a:p>
          </p:txBody>
        </p:sp>
        <p:sp>
          <p:nvSpPr>
            <p:cNvPr id="456" name="Google Shape;456;p50"/>
            <p:cNvSpPr txBox="1"/>
            <p:nvPr/>
          </p:nvSpPr>
          <p:spPr>
            <a:xfrm>
              <a:off x="301752" y="6118287"/>
              <a:ext cx="1783200" cy="3234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219" u="none" cap="none" strike="noStrike">
                  <a:solidFill>
                    <a:srgbClr val="212121"/>
                  </a:solidFill>
                  <a:latin typeface="Lato"/>
                  <a:ea typeface="Lato"/>
                  <a:cs typeface="Lato"/>
                  <a:sym typeface="Lato"/>
                </a:rPr>
                <a:t>Oppose</a:t>
              </a:r>
              <a:endParaRPr sz="1219">
                <a:latin typeface="Lato"/>
                <a:ea typeface="Lato"/>
                <a:cs typeface="Lato"/>
                <a:sym typeface="Lato"/>
              </a:endParaRPr>
            </a:p>
          </p:txBody>
        </p:sp>
        <p:sp>
          <p:nvSpPr>
            <p:cNvPr id="457" name="Google Shape;457;p50"/>
            <p:cNvSpPr/>
            <p:nvPr/>
          </p:nvSpPr>
          <p:spPr>
            <a:xfrm>
              <a:off x="2212848" y="6164007"/>
              <a:ext cx="73200" cy="292500"/>
            </a:xfrm>
            <a:prstGeom prst="rect">
              <a:avLst/>
            </a:prstGeom>
            <a:solidFill>
              <a:srgbClr val="BE123C"/>
            </a:solidFill>
            <a:ln>
              <a:noFill/>
            </a:ln>
            <a:effectLst>
              <a:outerShdw blurRad="32510" rotWithShape="0" dir="5400000" dist="18693">
                <a:srgbClr val="000000">
                  <a:alpha val="34900"/>
                </a:srgbClr>
              </a:outerShdw>
            </a:effectLst>
          </p:spPr>
          <p:txBody>
            <a:bodyPr anchorCtr="0" anchor="ctr" bIns="37175" lIns="74300" spcFirstLastPara="1" rIns="74300" wrap="square" tIns="37175">
              <a:noAutofit/>
            </a:bodyPr>
            <a:lstStyle/>
            <a:p>
              <a:pPr indent="0" lvl="0" marL="0" marR="0" rtl="0" algn="ctr">
                <a:spcBef>
                  <a:spcPts val="0"/>
                </a:spcBef>
                <a:spcAft>
                  <a:spcPts val="0"/>
                </a:spcAft>
                <a:buNone/>
              </a:pPr>
              <a:r>
                <a:t/>
              </a:r>
              <a:endParaRPr i="0" sz="1544" u="none" cap="none" strike="noStrike">
                <a:solidFill>
                  <a:schemeClr val="dk1"/>
                </a:solidFill>
                <a:latin typeface="Lato"/>
                <a:ea typeface="Lato"/>
                <a:cs typeface="Lato"/>
                <a:sym typeface="Lato"/>
              </a:endParaRPr>
            </a:p>
          </p:txBody>
        </p:sp>
        <p:sp>
          <p:nvSpPr>
            <p:cNvPr id="458" name="Google Shape;458;p50"/>
            <p:cNvSpPr txBox="1"/>
            <p:nvPr/>
          </p:nvSpPr>
          <p:spPr>
            <a:xfrm>
              <a:off x="2413924" y="6159277"/>
              <a:ext cx="1554600" cy="292500"/>
            </a:xfrm>
            <a:prstGeom prst="rect">
              <a:avLst/>
            </a:prstGeom>
            <a:noFill/>
            <a:ln>
              <a:noFill/>
            </a:ln>
          </p:spPr>
          <p:txBody>
            <a:bodyPr anchorCtr="0" anchor="t" bIns="37175" lIns="74300" spcFirstLastPara="1" rIns="74300" wrap="square" tIns="37175">
              <a:spAutoFit/>
            </a:bodyPr>
            <a:lstStyle/>
            <a:p>
              <a:pPr indent="0" lvl="0" marL="0" marR="0" rtl="0" algn="l">
                <a:spcBef>
                  <a:spcPts val="0"/>
                </a:spcBef>
                <a:spcAft>
                  <a:spcPts val="0"/>
                </a:spcAft>
                <a:buNone/>
              </a:pPr>
              <a:r>
                <a:rPr i="0" lang="en" sz="1057" u="none" cap="none" strike="noStrike">
                  <a:solidFill>
                    <a:srgbClr val="212121"/>
                  </a:solidFill>
                  <a:latin typeface="Lato"/>
                  <a:ea typeface="Lato"/>
                  <a:cs typeface="Lato"/>
                  <a:sym typeface="Lato"/>
                </a:rPr>
                <a:t>42  (0.6%)</a:t>
              </a:r>
              <a:endParaRPr sz="1219">
                <a:latin typeface="Lato"/>
                <a:ea typeface="Lato"/>
                <a:cs typeface="Lato"/>
                <a:sym typeface="Lato"/>
              </a:endParaRPr>
            </a:p>
          </p:txBody>
        </p:sp>
      </p:grpSp>
      <p:pic>
        <p:nvPicPr>
          <p:cNvPr id="459" name="Google Shape;459;p50"/>
          <p:cNvPicPr preferRelativeResize="0"/>
          <p:nvPr/>
        </p:nvPicPr>
        <p:blipFill>
          <a:blip r:embed="rId3">
            <a:alphaModFix/>
          </a:blip>
          <a:stretch>
            <a:fillRect/>
          </a:stretch>
        </p:blipFill>
        <p:spPr>
          <a:xfrm>
            <a:off x="803450" y="5671222"/>
            <a:ext cx="7537075" cy="941300"/>
          </a:xfrm>
          <a:prstGeom prst="rect">
            <a:avLst/>
          </a:prstGeom>
          <a:noFill/>
          <a:ln cap="flat" cmpd="sng" w="9525">
            <a:solidFill>
              <a:schemeClr val="dk2"/>
            </a:solidFill>
            <a:prstDash val="solid"/>
            <a:round/>
            <a:headEnd len="sm" w="sm" type="none"/>
            <a:tailEnd len="sm" w="sm" type="none"/>
          </a:ln>
        </p:spPr>
      </p:pic>
      <p:sp>
        <p:nvSpPr>
          <p:cNvPr id="460" name="Google Shape;460;p50"/>
          <p:cNvSpPr/>
          <p:nvPr/>
        </p:nvSpPr>
        <p:spPr>
          <a:xfrm>
            <a:off x="5294350" y="4631925"/>
            <a:ext cx="3046200" cy="790200"/>
          </a:xfrm>
          <a:prstGeom prst="flowChartAlternateProcess">
            <a:avLst/>
          </a:prstGeom>
          <a:solidFill>
            <a:srgbClr val="00BBE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Typically they Deny!</a:t>
            </a:r>
            <a:endParaRPr b="1">
              <a:solidFill>
                <a:schemeClr val="lt1"/>
              </a:solidFill>
              <a:latin typeface="Lato"/>
              <a:ea typeface="Lato"/>
              <a:cs typeface="Lato"/>
              <a:sym typeface="Lato"/>
            </a:endParaRPr>
          </a:p>
          <a:p>
            <a:pPr indent="0" lvl="0" marL="0" rtl="0" algn="ctr">
              <a:spcBef>
                <a:spcPts val="0"/>
              </a:spcBef>
              <a:spcAft>
                <a:spcPts val="0"/>
              </a:spcAft>
              <a:buNone/>
            </a:pPr>
            <a:r>
              <a:rPr b="1" i="1" lang="en">
                <a:solidFill>
                  <a:schemeClr val="lt1"/>
                </a:solidFill>
                <a:latin typeface="Lato"/>
                <a:ea typeface="Lato"/>
                <a:cs typeface="Lato"/>
                <a:sym typeface="Lato"/>
              </a:rPr>
              <a:t>(unless stipulations agreed to)</a:t>
            </a:r>
            <a:endParaRPr b="1" i="1">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4" name="Shape 464"/>
        <p:cNvGrpSpPr/>
        <p:nvPr/>
      </p:nvGrpSpPr>
      <p:grpSpPr>
        <a:xfrm>
          <a:off x="0" y="0"/>
          <a:ext cx="0" cy="0"/>
          <a:chOff x="0" y="0"/>
          <a:chExt cx="0" cy="0"/>
        </a:xfrm>
      </p:grpSpPr>
      <p:sp>
        <p:nvSpPr>
          <p:cNvPr id="465" name="Google Shape;465;p51"/>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When Key Community Decisions Become More Accessible</a:t>
            </a:r>
            <a:endParaRPr/>
          </a:p>
        </p:txBody>
      </p:sp>
      <p:sp>
        <p:nvSpPr>
          <p:cNvPr id="466" name="Google Shape;466;p51"/>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7" name="Google Shape;467;p51"/>
          <p:cNvSpPr/>
          <p:nvPr/>
        </p:nvSpPr>
        <p:spPr>
          <a:xfrm>
            <a:off x="210152"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68" name="Google Shape;468;p51"/>
          <p:cNvSpPr/>
          <p:nvPr/>
        </p:nvSpPr>
        <p:spPr>
          <a:xfrm>
            <a:off x="210152" y="987552"/>
            <a:ext cx="2798100" cy="7497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69" name="Google Shape;469;p51"/>
          <p:cNvSpPr txBox="1"/>
          <p:nvPr/>
        </p:nvSpPr>
        <p:spPr>
          <a:xfrm>
            <a:off x="319943" y="1169421"/>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nalytic</a:t>
            </a:r>
            <a:r>
              <a:rPr b="1" lang="en" sz="1700">
                <a:solidFill>
                  <a:srgbClr val="FFFFFF"/>
                </a:solidFill>
                <a:latin typeface="Lato"/>
                <a:ea typeface="Lato"/>
                <a:cs typeface="Lato"/>
                <a:sym typeface="Lato"/>
              </a:rPr>
              <a:t>s Opportunity</a:t>
            </a:r>
            <a:endParaRPr b="1" sz="1800">
              <a:latin typeface="Lato"/>
              <a:ea typeface="Lato"/>
              <a:cs typeface="Lato"/>
              <a:sym typeface="Lato"/>
            </a:endParaRPr>
          </a:p>
        </p:txBody>
      </p:sp>
      <p:sp>
        <p:nvSpPr>
          <p:cNvPr id="470" name="Google Shape;470;p51"/>
          <p:cNvSpPr txBox="1"/>
          <p:nvPr/>
        </p:nvSpPr>
        <p:spPr>
          <a:xfrm>
            <a:off x="210150" y="1810500"/>
            <a:ext cx="2798100" cy="38787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Search </a:t>
            </a:r>
            <a:r>
              <a:rPr lang="en" sz="1700">
                <a:solidFill>
                  <a:srgbClr val="304D80"/>
                </a:solidFill>
                <a:latin typeface="Lato"/>
                <a:ea typeface="Lato"/>
                <a:cs typeface="Lato"/>
                <a:sym typeface="Lato"/>
              </a:rPr>
              <a:t>thousands of </a:t>
            </a:r>
            <a:r>
              <a:rPr b="0" i="0" lang="en" sz="1700" u="none" cap="none" strike="noStrike">
                <a:solidFill>
                  <a:srgbClr val="304D80"/>
                </a:solidFill>
                <a:latin typeface="Lato"/>
                <a:ea typeface="Lato"/>
                <a:cs typeface="Lato"/>
                <a:sym typeface="Lato"/>
              </a:rPr>
              <a:t>resolutions by address,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business name, or topic</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a:t>
            </a:r>
            <a:r>
              <a:rPr lang="en" sz="1700">
                <a:solidFill>
                  <a:srgbClr val="304D80"/>
                </a:solidFill>
                <a:latin typeface="Lato"/>
                <a:ea typeface="Lato"/>
                <a:cs typeface="Lato"/>
                <a:sym typeface="Lato"/>
              </a:rPr>
              <a:t>a community board’s</a:t>
            </a:r>
            <a:r>
              <a:rPr b="0" i="0" lang="en" sz="1700" u="none" cap="none" strike="noStrike">
                <a:solidFill>
                  <a:srgbClr val="304D80"/>
                </a:solidFill>
                <a:latin typeface="Lato"/>
                <a:ea typeface="Lato"/>
                <a:cs typeface="Lato"/>
                <a:sym typeface="Lato"/>
              </a:rPr>
              <a:t> position on recurring issues over 20+ years</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contested vs. unanimous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votes by topic area</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Identify patterns on</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controversial issues</a:t>
            </a:r>
            <a:endParaRPr sz="1800"/>
          </a:p>
        </p:txBody>
      </p:sp>
      <p:sp>
        <p:nvSpPr>
          <p:cNvPr id="471" name="Google Shape;471;p51"/>
          <p:cNvSpPr/>
          <p:nvPr/>
        </p:nvSpPr>
        <p:spPr>
          <a:xfrm>
            <a:off x="6117070"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72" name="Google Shape;472;p51"/>
          <p:cNvSpPr/>
          <p:nvPr/>
        </p:nvSpPr>
        <p:spPr>
          <a:xfrm>
            <a:off x="6098895" y="987552"/>
            <a:ext cx="2798100" cy="749700"/>
          </a:xfrm>
          <a:prstGeom prst="rect">
            <a:avLst/>
          </a:prstGeom>
          <a:solidFill>
            <a:srgbClr val="604CEF"/>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b="0" i="0" sz="2200" u="none" cap="none" strike="noStrike">
              <a:solidFill>
                <a:schemeClr val="dk1"/>
              </a:solidFill>
              <a:latin typeface="Calibri"/>
              <a:ea typeface="Calibri"/>
              <a:cs typeface="Calibri"/>
              <a:sym typeface="Calibri"/>
            </a:endParaRPr>
          </a:p>
        </p:txBody>
      </p:sp>
      <p:sp>
        <p:nvSpPr>
          <p:cNvPr id="473" name="Google Shape;473;p51"/>
          <p:cNvSpPr txBox="1"/>
          <p:nvPr/>
        </p:nvSpPr>
        <p:spPr>
          <a:xfrm>
            <a:off x="3355936" y="1169421"/>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With NLP / </a:t>
            </a:r>
            <a:r>
              <a:rPr b="1" lang="en" sz="1700">
                <a:solidFill>
                  <a:srgbClr val="FFFFFF"/>
                </a:solidFill>
                <a:latin typeface="Lato"/>
                <a:ea typeface="Lato"/>
                <a:cs typeface="Lato"/>
                <a:sym typeface="Lato"/>
              </a:rPr>
              <a:t>E</a:t>
            </a:r>
            <a:r>
              <a:rPr b="1" i="0" lang="en" sz="1700" u="none" cap="none" strike="noStrike">
                <a:solidFill>
                  <a:srgbClr val="FFFFFF"/>
                </a:solidFill>
                <a:latin typeface="Lato"/>
                <a:ea typeface="Lato"/>
                <a:cs typeface="Lato"/>
                <a:sym typeface="Lato"/>
              </a:rPr>
              <a:t>mbeddings</a:t>
            </a:r>
            <a:endParaRPr sz="1800"/>
          </a:p>
        </p:txBody>
      </p:sp>
      <p:sp>
        <p:nvSpPr>
          <p:cNvPr id="474" name="Google Shape;474;p51"/>
          <p:cNvSpPr txBox="1"/>
          <p:nvPr/>
        </p:nvSpPr>
        <p:spPr>
          <a:xfrm>
            <a:off x="6098900" y="1842450"/>
            <a:ext cx="28164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Semantic search: ‘Find all resolutions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about outdoor dining</a:t>
            </a:r>
            <a:r>
              <a:rPr lang="en" sz="1700">
                <a:solidFill>
                  <a:srgbClr val="304D80"/>
                </a:solidFill>
                <a:latin typeface="Lato"/>
                <a:ea typeface="Lato"/>
                <a:cs typeface="Lato"/>
                <a:sym typeface="Lato"/>
              </a:rPr>
              <a:t>’</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C</a:t>
            </a:r>
            <a:r>
              <a:rPr b="0" i="0" lang="en" sz="1700" u="none" cap="none" strike="noStrike">
                <a:solidFill>
                  <a:srgbClr val="304D80"/>
                </a:solidFill>
                <a:latin typeface="Lato"/>
                <a:ea typeface="Lato"/>
                <a:cs typeface="Lato"/>
                <a:sym typeface="Lato"/>
              </a:rPr>
              <a:t>luster resolutions by topic or location</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Detect shifts in </a:t>
            </a:r>
            <a:r>
              <a:rPr lang="en" sz="1700">
                <a:solidFill>
                  <a:srgbClr val="304D80"/>
                </a:solidFill>
                <a:latin typeface="Lato"/>
                <a:ea typeface="Lato"/>
                <a:cs typeface="Lato"/>
                <a:sym typeface="Lato"/>
              </a:rPr>
              <a:t>sentiment and </a:t>
            </a:r>
            <a:r>
              <a:rPr b="0" i="0" lang="en" sz="1700" u="none" cap="none" strike="noStrike">
                <a:solidFill>
                  <a:srgbClr val="304D80"/>
                </a:solidFill>
                <a:latin typeface="Lato"/>
                <a:ea typeface="Lato"/>
                <a:cs typeface="Lato"/>
                <a:sym typeface="Lato"/>
              </a:rPr>
              <a:t>language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over time</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positions across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community boards</a:t>
            </a:r>
            <a:endParaRPr sz="1800"/>
          </a:p>
        </p:txBody>
      </p:sp>
      <p:sp>
        <p:nvSpPr>
          <p:cNvPr id="475" name="Google Shape;475;p51"/>
          <p:cNvSpPr/>
          <p:nvPr/>
        </p:nvSpPr>
        <p:spPr>
          <a:xfrm>
            <a:off x="3163611"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76" name="Google Shape;476;p51"/>
          <p:cNvSpPr/>
          <p:nvPr/>
        </p:nvSpPr>
        <p:spPr>
          <a:xfrm>
            <a:off x="3154513" y="987552"/>
            <a:ext cx="2798100" cy="749700"/>
          </a:xfrm>
          <a:prstGeom prst="rect">
            <a:avLst/>
          </a:prstGeom>
          <a:solidFill>
            <a:srgbClr val="00E09D">
              <a:alpha val="47470"/>
            </a:srgbClr>
          </a:solidFill>
          <a:ln cap="flat" cmpd="sng" w="9525">
            <a:solidFill>
              <a:srgbClr val="93C47D"/>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77" name="Google Shape;477;p51"/>
          <p:cNvSpPr txBox="1"/>
          <p:nvPr/>
        </p:nvSpPr>
        <p:spPr>
          <a:xfrm>
            <a:off x="3247321" y="1033271"/>
            <a:ext cx="25785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Civic</a:t>
            </a:r>
            <a:br>
              <a:rPr b="1" i="0" lang="en" sz="1700" u="none" cap="none" strike="noStrike">
                <a:solidFill>
                  <a:srgbClr val="FFFFFF"/>
                </a:solidFill>
                <a:latin typeface="Lato"/>
                <a:ea typeface="Lato"/>
                <a:cs typeface="Lato"/>
                <a:sym typeface="Lato"/>
              </a:rPr>
            </a:b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ccountability</a:t>
            </a:r>
            <a:endParaRPr b="1" sz="1800">
              <a:latin typeface="Lato"/>
              <a:ea typeface="Lato"/>
              <a:cs typeface="Lato"/>
              <a:sym typeface="Lato"/>
            </a:endParaRPr>
          </a:p>
        </p:txBody>
      </p:sp>
      <p:sp>
        <p:nvSpPr>
          <p:cNvPr id="478" name="Google Shape;478;p51"/>
          <p:cNvSpPr txBox="1"/>
          <p:nvPr/>
        </p:nvSpPr>
        <p:spPr>
          <a:xfrm>
            <a:off x="3154525" y="1799800"/>
            <a:ext cx="27981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Flag </a:t>
            </a:r>
            <a:r>
              <a:rPr lang="en" sz="1700">
                <a:solidFill>
                  <a:srgbClr val="304D80"/>
                </a:solidFill>
                <a:latin typeface="Lato"/>
                <a:ea typeface="Lato"/>
                <a:cs typeface="Lato"/>
                <a:sym typeface="Lato"/>
              </a:rPr>
              <a:t>if</a:t>
            </a:r>
            <a:r>
              <a:rPr b="0" i="0" lang="en" sz="1700" u="none" cap="none" strike="noStrike">
                <a:solidFill>
                  <a:srgbClr val="304D80"/>
                </a:solidFill>
                <a:latin typeface="Lato"/>
                <a:ea typeface="Lato"/>
                <a:cs typeface="Lato"/>
                <a:sym typeface="Lato"/>
              </a:rPr>
              <a:t> city agencies ignore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 resolution</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liquor license denial </a:t>
            </a:r>
            <a:r>
              <a:rPr b="0" i="0" lang="en" sz="1700" u="none" cap="none" strike="noStrike">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approval</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Explore how community boards respond to the needs of their district</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Knowledge base linking resolutions to the meeting discussion</a:t>
            </a:r>
            <a:endParaRPr sz="1700">
              <a:solidFill>
                <a:srgbClr val="304D80"/>
              </a:solidFill>
              <a:latin typeface="Lato"/>
              <a:ea typeface="Lato"/>
              <a:cs typeface="Lato"/>
              <a:sym typeface="Lato"/>
            </a:endParaRPr>
          </a:p>
        </p:txBody>
      </p:sp>
      <p:sp>
        <p:nvSpPr>
          <p:cNvPr id="479" name="Google Shape;479;p51"/>
          <p:cNvSpPr txBox="1"/>
          <p:nvPr/>
        </p:nvSpPr>
        <p:spPr>
          <a:xfrm>
            <a:off x="6174700" y="1164077"/>
            <a:ext cx="2578500" cy="354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 sz="1700">
                <a:solidFill>
                  <a:schemeClr val="lt1"/>
                </a:solidFill>
                <a:latin typeface="Lato"/>
                <a:ea typeface="Lato"/>
                <a:cs typeface="Lato"/>
                <a:sym typeface="Lato"/>
              </a:rPr>
              <a:t>Taking it Further with AI</a:t>
            </a:r>
            <a:endParaRPr b="1" sz="1700">
              <a:solidFill>
                <a:srgbClr val="FFFFFF"/>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3" name="Shape 483"/>
        <p:cNvGrpSpPr/>
        <p:nvPr/>
      </p:nvGrpSpPr>
      <p:grpSpPr>
        <a:xfrm>
          <a:off x="0" y="0"/>
          <a:ext cx="0" cy="0"/>
          <a:chOff x="0" y="0"/>
          <a:chExt cx="0" cy="0"/>
        </a:xfrm>
      </p:grpSpPr>
      <p:sp>
        <p:nvSpPr>
          <p:cNvPr id="484" name="Google Shape;484;p52"/>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When Key Community Decisions Become More Accessible</a:t>
            </a:r>
            <a:endParaRPr/>
          </a:p>
        </p:txBody>
      </p:sp>
      <p:sp>
        <p:nvSpPr>
          <p:cNvPr id="485" name="Google Shape;485;p52"/>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86" name="Google Shape;486;p52"/>
          <p:cNvSpPr/>
          <p:nvPr/>
        </p:nvSpPr>
        <p:spPr>
          <a:xfrm>
            <a:off x="210152"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87" name="Google Shape;487;p52"/>
          <p:cNvSpPr/>
          <p:nvPr/>
        </p:nvSpPr>
        <p:spPr>
          <a:xfrm>
            <a:off x="210152" y="987552"/>
            <a:ext cx="2798100" cy="7497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88" name="Google Shape;488;p52"/>
          <p:cNvSpPr txBox="1"/>
          <p:nvPr/>
        </p:nvSpPr>
        <p:spPr>
          <a:xfrm>
            <a:off x="319943" y="1169421"/>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nalytic</a:t>
            </a:r>
            <a:r>
              <a:rPr b="1" lang="en" sz="1700">
                <a:solidFill>
                  <a:srgbClr val="FFFFFF"/>
                </a:solidFill>
                <a:latin typeface="Lato"/>
                <a:ea typeface="Lato"/>
                <a:cs typeface="Lato"/>
                <a:sym typeface="Lato"/>
              </a:rPr>
              <a:t>s Opportunity</a:t>
            </a:r>
            <a:endParaRPr b="1" sz="1800">
              <a:latin typeface="Lato"/>
              <a:ea typeface="Lato"/>
              <a:cs typeface="Lato"/>
              <a:sym typeface="Lato"/>
            </a:endParaRPr>
          </a:p>
        </p:txBody>
      </p:sp>
      <p:sp>
        <p:nvSpPr>
          <p:cNvPr id="489" name="Google Shape;489;p52"/>
          <p:cNvSpPr txBox="1"/>
          <p:nvPr/>
        </p:nvSpPr>
        <p:spPr>
          <a:xfrm>
            <a:off x="210150" y="1810500"/>
            <a:ext cx="2798100" cy="38787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Search </a:t>
            </a:r>
            <a:r>
              <a:rPr lang="en" sz="1700">
                <a:solidFill>
                  <a:srgbClr val="304D80"/>
                </a:solidFill>
                <a:latin typeface="Lato"/>
                <a:ea typeface="Lato"/>
                <a:cs typeface="Lato"/>
                <a:sym typeface="Lato"/>
              </a:rPr>
              <a:t>thousands of </a:t>
            </a:r>
            <a:r>
              <a:rPr b="0" i="0" lang="en" sz="1700" u="none" cap="none" strike="noStrike">
                <a:solidFill>
                  <a:srgbClr val="304D80"/>
                </a:solidFill>
                <a:latin typeface="Lato"/>
                <a:ea typeface="Lato"/>
                <a:cs typeface="Lato"/>
                <a:sym typeface="Lato"/>
              </a:rPr>
              <a:t>resolutions by address,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business name, or topic</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a:t>
            </a:r>
            <a:r>
              <a:rPr lang="en" sz="1700">
                <a:solidFill>
                  <a:srgbClr val="304D80"/>
                </a:solidFill>
                <a:latin typeface="Lato"/>
                <a:ea typeface="Lato"/>
                <a:cs typeface="Lato"/>
                <a:sym typeface="Lato"/>
              </a:rPr>
              <a:t>a community board’s</a:t>
            </a:r>
            <a:r>
              <a:rPr b="0" i="0" lang="en" sz="1700" u="none" cap="none" strike="noStrike">
                <a:solidFill>
                  <a:srgbClr val="304D80"/>
                </a:solidFill>
                <a:latin typeface="Lato"/>
                <a:ea typeface="Lato"/>
                <a:cs typeface="Lato"/>
                <a:sym typeface="Lato"/>
              </a:rPr>
              <a:t> position on recurring issues over 20+ years</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contested vs. unanimous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votes by topic area</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Identify patterns on</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controversial issues</a:t>
            </a:r>
            <a:endParaRPr sz="1800"/>
          </a:p>
        </p:txBody>
      </p:sp>
      <p:sp>
        <p:nvSpPr>
          <p:cNvPr id="490" name="Google Shape;490;p52"/>
          <p:cNvSpPr/>
          <p:nvPr/>
        </p:nvSpPr>
        <p:spPr>
          <a:xfrm>
            <a:off x="6117070"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91" name="Google Shape;491;p52"/>
          <p:cNvSpPr/>
          <p:nvPr/>
        </p:nvSpPr>
        <p:spPr>
          <a:xfrm>
            <a:off x="6098895" y="987552"/>
            <a:ext cx="2798100" cy="749700"/>
          </a:xfrm>
          <a:prstGeom prst="rect">
            <a:avLst/>
          </a:prstGeom>
          <a:solidFill>
            <a:srgbClr val="604CEF"/>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92" name="Google Shape;492;p52"/>
          <p:cNvSpPr txBox="1"/>
          <p:nvPr/>
        </p:nvSpPr>
        <p:spPr>
          <a:xfrm>
            <a:off x="3355936" y="1169421"/>
            <a:ext cx="25785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With NLP / </a:t>
            </a:r>
            <a:r>
              <a:rPr b="1" lang="en" sz="1700">
                <a:solidFill>
                  <a:srgbClr val="FFFFFF"/>
                </a:solidFill>
                <a:latin typeface="Lato"/>
                <a:ea typeface="Lato"/>
                <a:cs typeface="Lato"/>
                <a:sym typeface="Lato"/>
              </a:rPr>
              <a:t>E</a:t>
            </a:r>
            <a:r>
              <a:rPr b="1" i="0" lang="en" sz="1700" u="none" cap="none" strike="noStrike">
                <a:solidFill>
                  <a:srgbClr val="FFFFFF"/>
                </a:solidFill>
                <a:latin typeface="Lato"/>
                <a:ea typeface="Lato"/>
                <a:cs typeface="Lato"/>
                <a:sym typeface="Lato"/>
              </a:rPr>
              <a:t>mbeddings</a:t>
            </a:r>
            <a:endParaRPr sz="1800"/>
          </a:p>
        </p:txBody>
      </p:sp>
      <p:sp>
        <p:nvSpPr>
          <p:cNvPr id="493" name="Google Shape;493;p52"/>
          <p:cNvSpPr txBox="1"/>
          <p:nvPr/>
        </p:nvSpPr>
        <p:spPr>
          <a:xfrm>
            <a:off x="6098900" y="1842450"/>
            <a:ext cx="28164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Semantic search: ‘Find all resolutions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about outdoor dining</a:t>
            </a:r>
            <a:r>
              <a:rPr lang="en" sz="1700">
                <a:solidFill>
                  <a:srgbClr val="304D80"/>
                </a:solidFill>
                <a:latin typeface="Lato"/>
                <a:ea typeface="Lato"/>
                <a:cs typeface="Lato"/>
                <a:sym typeface="Lato"/>
              </a:rPr>
              <a:t>’</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C</a:t>
            </a:r>
            <a:r>
              <a:rPr b="0" i="0" lang="en" sz="1700" u="none" cap="none" strike="noStrike">
                <a:solidFill>
                  <a:srgbClr val="304D80"/>
                </a:solidFill>
                <a:latin typeface="Lato"/>
                <a:ea typeface="Lato"/>
                <a:cs typeface="Lato"/>
                <a:sym typeface="Lato"/>
              </a:rPr>
              <a:t>luster resolutions by topic or location</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Detect shifts in </a:t>
            </a:r>
            <a:r>
              <a:rPr lang="en" sz="1700">
                <a:solidFill>
                  <a:srgbClr val="304D80"/>
                </a:solidFill>
                <a:latin typeface="Lato"/>
                <a:ea typeface="Lato"/>
                <a:cs typeface="Lato"/>
                <a:sym typeface="Lato"/>
              </a:rPr>
              <a:t>sentiment and </a:t>
            </a:r>
            <a:r>
              <a:rPr b="0" i="0" lang="en" sz="1700" u="none" cap="none" strike="noStrike">
                <a:solidFill>
                  <a:srgbClr val="304D80"/>
                </a:solidFill>
                <a:latin typeface="Lato"/>
                <a:ea typeface="Lato"/>
                <a:cs typeface="Lato"/>
                <a:sym typeface="Lato"/>
              </a:rPr>
              <a:t>language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over time</a:t>
            </a:r>
            <a:endParaRPr sz="1700">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Compare positions across</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community boards</a:t>
            </a:r>
            <a:endParaRPr sz="1800"/>
          </a:p>
        </p:txBody>
      </p:sp>
      <p:sp>
        <p:nvSpPr>
          <p:cNvPr id="494" name="Google Shape;494;p52"/>
          <p:cNvSpPr/>
          <p:nvPr/>
        </p:nvSpPr>
        <p:spPr>
          <a:xfrm>
            <a:off x="3163611" y="987552"/>
            <a:ext cx="2798100" cy="5577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95" name="Google Shape;495;p52"/>
          <p:cNvSpPr/>
          <p:nvPr/>
        </p:nvSpPr>
        <p:spPr>
          <a:xfrm>
            <a:off x="3154513" y="987552"/>
            <a:ext cx="2798100" cy="749700"/>
          </a:xfrm>
          <a:prstGeom prst="rect">
            <a:avLst/>
          </a:prstGeom>
          <a:solidFill>
            <a:srgbClr val="00E09D">
              <a:alpha val="47470"/>
            </a:srgbClr>
          </a:solidFill>
          <a:ln cap="flat" cmpd="sng" w="9525">
            <a:solidFill>
              <a:srgbClr val="93C47D"/>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sp>
        <p:nvSpPr>
          <p:cNvPr id="496" name="Google Shape;496;p52"/>
          <p:cNvSpPr txBox="1"/>
          <p:nvPr/>
        </p:nvSpPr>
        <p:spPr>
          <a:xfrm>
            <a:off x="3247321" y="1033271"/>
            <a:ext cx="25785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FFFFFF"/>
                </a:solidFill>
                <a:latin typeface="Lato"/>
                <a:ea typeface="Lato"/>
                <a:cs typeface="Lato"/>
                <a:sym typeface="Lato"/>
              </a:rPr>
              <a:t>Civic</a:t>
            </a:r>
            <a:br>
              <a:rPr b="1" i="0" lang="en" sz="1700" u="none" cap="none" strike="noStrike">
                <a:solidFill>
                  <a:srgbClr val="FFFFFF"/>
                </a:solidFill>
                <a:latin typeface="Lato"/>
                <a:ea typeface="Lato"/>
                <a:cs typeface="Lato"/>
                <a:sym typeface="Lato"/>
              </a:rPr>
            </a:br>
            <a:r>
              <a:rPr b="1" lang="en" sz="1700">
                <a:solidFill>
                  <a:srgbClr val="FFFFFF"/>
                </a:solidFill>
                <a:latin typeface="Lato"/>
                <a:ea typeface="Lato"/>
                <a:cs typeface="Lato"/>
                <a:sym typeface="Lato"/>
              </a:rPr>
              <a:t>A</a:t>
            </a:r>
            <a:r>
              <a:rPr b="1" i="0" lang="en" sz="1700" u="none" cap="none" strike="noStrike">
                <a:solidFill>
                  <a:srgbClr val="FFFFFF"/>
                </a:solidFill>
                <a:latin typeface="Lato"/>
                <a:ea typeface="Lato"/>
                <a:cs typeface="Lato"/>
                <a:sym typeface="Lato"/>
              </a:rPr>
              <a:t>ccountability</a:t>
            </a:r>
            <a:endParaRPr b="1" sz="1800">
              <a:latin typeface="Lato"/>
              <a:ea typeface="Lato"/>
              <a:cs typeface="Lato"/>
              <a:sym typeface="Lato"/>
            </a:endParaRPr>
          </a:p>
        </p:txBody>
      </p:sp>
      <p:sp>
        <p:nvSpPr>
          <p:cNvPr id="497" name="Google Shape;497;p52"/>
          <p:cNvSpPr txBox="1"/>
          <p:nvPr/>
        </p:nvSpPr>
        <p:spPr>
          <a:xfrm>
            <a:off x="3154525" y="1799800"/>
            <a:ext cx="2798100" cy="3355500"/>
          </a:xfrm>
          <a:prstGeom prst="rect">
            <a:avLst/>
          </a:prstGeom>
          <a:noFill/>
          <a:ln>
            <a:noFill/>
          </a:ln>
        </p:spPr>
        <p:txBody>
          <a:bodyPr anchorCtr="0" anchor="t" bIns="45700" lIns="91425" spcFirstLastPara="1" rIns="91425" wrap="square" tIns="45700">
            <a:spAutoFit/>
          </a:bodyPr>
          <a:lstStyle/>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Flag </a:t>
            </a:r>
            <a:r>
              <a:rPr lang="en" sz="1700">
                <a:solidFill>
                  <a:srgbClr val="304D80"/>
                </a:solidFill>
                <a:latin typeface="Lato"/>
                <a:ea typeface="Lato"/>
                <a:cs typeface="Lato"/>
                <a:sym typeface="Lato"/>
              </a:rPr>
              <a:t>if</a:t>
            </a:r>
            <a:r>
              <a:rPr b="0" i="0" lang="en" sz="1700" u="none" cap="none" strike="noStrike">
                <a:solidFill>
                  <a:srgbClr val="304D80"/>
                </a:solidFill>
                <a:latin typeface="Lato"/>
                <a:ea typeface="Lato"/>
                <a:cs typeface="Lato"/>
                <a:sym typeface="Lato"/>
              </a:rPr>
              <a:t> city agencies ignore</a:t>
            </a:r>
            <a:r>
              <a:rPr lang="en" sz="1700">
                <a:solidFill>
                  <a:srgbClr val="304D80"/>
                </a:solidFill>
                <a:latin typeface="Lato"/>
                <a:ea typeface="Lato"/>
                <a:cs typeface="Lato"/>
                <a:sym typeface="Lato"/>
              </a:rPr>
              <a:t> </a:t>
            </a:r>
            <a:r>
              <a:rPr b="0" i="0" lang="en" sz="1700" u="none" cap="none" strike="noStrike">
                <a:solidFill>
                  <a:srgbClr val="304D80"/>
                </a:solidFill>
                <a:latin typeface="Lato"/>
                <a:ea typeface="Lato"/>
                <a:cs typeface="Lato"/>
                <a:sym typeface="Lato"/>
              </a:rPr>
              <a:t>a resolution</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Track liquor license denial → approval</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Explore how community boards respond to the needs of their district</a:t>
            </a:r>
            <a:endParaRPr b="0" i="0" sz="1700" u="none" cap="none" strike="noStrike">
              <a:solidFill>
                <a:srgbClr val="304D80"/>
              </a:solidFill>
              <a:latin typeface="Lato"/>
              <a:ea typeface="Lato"/>
              <a:cs typeface="Lato"/>
              <a:sym typeface="Lato"/>
            </a:endParaRPr>
          </a:p>
          <a:p>
            <a:pPr indent="-336550" lvl="0" marL="457200" marR="0" rtl="0" algn="l">
              <a:spcBef>
                <a:spcPts val="1000"/>
              </a:spcBef>
              <a:spcAft>
                <a:spcPts val="0"/>
              </a:spcAft>
              <a:buClr>
                <a:srgbClr val="304D80"/>
              </a:buClr>
              <a:buSzPts val="1700"/>
              <a:buFont typeface="Lato"/>
              <a:buChar char="●"/>
            </a:pPr>
            <a:r>
              <a:rPr lang="en" sz="1700">
                <a:solidFill>
                  <a:srgbClr val="304D80"/>
                </a:solidFill>
                <a:latin typeface="Lato"/>
                <a:ea typeface="Lato"/>
                <a:cs typeface="Lato"/>
                <a:sym typeface="Lato"/>
              </a:rPr>
              <a:t>Knowledge base linking resolutions to the meeting discussion</a:t>
            </a:r>
            <a:endParaRPr sz="1700">
              <a:solidFill>
                <a:srgbClr val="304D80"/>
              </a:solidFill>
              <a:latin typeface="Lato"/>
              <a:ea typeface="Lato"/>
              <a:cs typeface="Lato"/>
              <a:sym typeface="Lato"/>
            </a:endParaRPr>
          </a:p>
        </p:txBody>
      </p:sp>
      <p:sp>
        <p:nvSpPr>
          <p:cNvPr id="498" name="Google Shape;498;p52"/>
          <p:cNvSpPr txBox="1"/>
          <p:nvPr/>
        </p:nvSpPr>
        <p:spPr>
          <a:xfrm>
            <a:off x="6174700" y="1164077"/>
            <a:ext cx="2578500" cy="354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 sz="1700">
                <a:solidFill>
                  <a:schemeClr val="lt1"/>
                </a:solidFill>
                <a:latin typeface="Lato"/>
                <a:ea typeface="Lato"/>
                <a:cs typeface="Lato"/>
                <a:sym typeface="Lato"/>
              </a:rPr>
              <a:t>Taking it Further with AI</a:t>
            </a:r>
            <a:endParaRPr b="1" sz="1700">
              <a:solidFill>
                <a:srgbClr val="FFFFFF"/>
              </a:solidFill>
              <a:latin typeface="Lato"/>
              <a:ea typeface="Lato"/>
              <a:cs typeface="Lato"/>
              <a:sym typeface="Lato"/>
            </a:endParaRPr>
          </a:p>
        </p:txBody>
      </p:sp>
      <p:sp>
        <p:nvSpPr>
          <p:cNvPr id="499" name="Google Shape;499;p52"/>
          <p:cNvSpPr/>
          <p:nvPr/>
        </p:nvSpPr>
        <p:spPr>
          <a:xfrm>
            <a:off x="2324250" y="2773750"/>
            <a:ext cx="4495500" cy="20055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0" name="Google Shape;500;p52"/>
          <p:cNvSpPr/>
          <p:nvPr/>
        </p:nvSpPr>
        <p:spPr>
          <a:xfrm>
            <a:off x="4350175" y="3056000"/>
            <a:ext cx="2221200" cy="13788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Mono Light"/>
                <a:ea typeface="Roboto Mono Light"/>
                <a:cs typeface="Roboto Mono Light"/>
                <a:sym typeface="Roboto Mono Light"/>
              </a:rPr>
              <a:t>Particularly with term limits, access to institutional knowledge is even more important!</a:t>
            </a:r>
            <a:endParaRPr>
              <a:latin typeface="Roboto Mono Light"/>
              <a:ea typeface="Roboto Mono Light"/>
              <a:cs typeface="Roboto Mono Light"/>
              <a:sym typeface="Roboto Mono Light"/>
            </a:endParaRPr>
          </a:p>
        </p:txBody>
      </p:sp>
      <p:pic>
        <p:nvPicPr>
          <p:cNvPr id="501" name="Google Shape;501;p52"/>
          <p:cNvPicPr preferRelativeResize="0"/>
          <p:nvPr/>
        </p:nvPicPr>
        <p:blipFill>
          <a:blip r:embed="rId3">
            <a:alphaModFix/>
          </a:blip>
          <a:stretch>
            <a:fillRect/>
          </a:stretch>
        </p:blipFill>
        <p:spPr>
          <a:xfrm>
            <a:off x="2333238" y="2947062"/>
            <a:ext cx="1596677" cy="159667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id="506" name="Google Shape;506;p53" title="reso-diagram.png"/>
          <p:cNvPicPr preferRelativeResize="0"/>
          <p:nvPr/>
        </p:nvPicPr>
        <p:blipFill>
          <a:blip r:embed="rId3">
            <a:alphaModFix/>
          </a:blip>
          <a:stretch>
            <a:fillRect/>
          </a:stretch>
        </p:blipFill>
        <p:spPr>
          <a:xfrm>
            <a:off x="0" y="482600"/>
            <a:ext cx="9144000" cy="6096000"/>
          </a:xfrm>
          <a:prstGeom prst="rect">
            <a:avLst/>
          </a:prstGeom>
          <a:noFill/>
          <a:ln>
            <a:noFill/>
          </a:ln>
        </p:spPr>
      </p:pic>
      <p:sp>
        <p:nvSpPr>
          <p:cNvPr id="507" name="Google Shape;507;p53"/>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Here is How We Built It</a:t>
            </a:r>
            <a:endParaRPr/>
          </a:p>
        </p:txBody>
      </p:sp>
      <p:sp>
        <p:nvSpPr>
          <p:cNvPr id="508" name="Google Shape;508;p53"/>
          <p:cNvSpPr/>
          <p:nvPr/>
        </p:nvSpPr>
        <p:spPr>
          <a:xfrm>
            <a:off x="2894575" y="5205775"/>
            <a:ext cx="1576500" cy="9441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Lato"/>
                <a:ea typeface="Lato"/>
                <a:cs typeface="Lato"/>
                <a:sym typeface="Lato"/>
              </a:rPr>
              <a:t>Create Vector Embedding</a:t>
            </a:r>
            <a:endParaRPr>
              <a:solidFill>
                <a:schemeClr val="lt1"/>
              </a:solidFill>
              <a:latin typeface="Lato"/>
              <a:ea typeface="Lato"/>
              <a:cs typeface="Lato"/>
              <a:sym typeface="Lato"/>
            </a:endParaRPr>
          </a:p>
        </p:txBody>
      </p:sp>
      <p:sp>
        <p:nvSpPr>
          <p:cNvPr id="509" name="Google Shape;509;p53"/>
          <p:cNvSpPr/>
          <p:nvPr/>
        </p:nvSpPr>
        <p:spPr>
          <a:xfrm>
            <a:off x="5050950" y="5205775"/>
            <a:ext cx="1576500" cy="9441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Lato"/>
                <a:ea typeface="Lato"/>
                <a:cs typeface="Lato"/>
                <a:sym typeface="Lato"/>
              </a:rPr>
              <a:t>Generate Summary</a:t>
            </a:r>
            <a:endParaRPr>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27"/>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200" name="Google Shape;200;p27"/>
          <p:cNvSpPr/>
          <p:nvPr/>
        </p:nvSpPr>
        <p:spPr>
          <a:xfrm>
            <a:off x="0" y="-10735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t/>
            </a:r>
            <a:endParaRPr b="1" sz="1800">
              <a:latin typeface="Roboto Mono"/>
              <a:ea typeface="Roboto Mono"/>
              <a:cs typeface="Roboto Mono"/>
              <a:sym typeface="Roboto Mono"/>
            </a:endParaRPr>
          </a:p>
        </p:txBody>
      </p:sp>
      <p:sp>
        <p:nvSpPr>
          <p:cNvPr id="201" name="Google Shape;201;p27"/>
          <p:cNvSpPr txBox="1"/>
          <p:nvPr/>
        </p:nvSpPr>
        <p:spPr>
          <a:xfrm>
            <a:off x="0" y="2936600"/>
            <a:ext cx="9144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Why are Community Boards important?</a:t>
            </a:r>
            <a:endParaRPr b="1" sz="2000">
              <a:latin typeface="Lato"/>
              <a:ea typeface="Lato"/>
              <a:cs typeface="Lato"/>
              <a:sym typeface="Lato"/>
            </a:endParaRPr>
          </a:p>
        </p:txBody>
      </p:sp>
      <p:pic>
        <p:nvPicPr>
          <p:cNvPr id="202" name="Google Shape;202;p27"/>
          <p:cNvPicPr preferRelativeResize="0"/>
          <p:nvPr/>
        </p:nvPicPr>
        <p:blipFill>
          <a:blip r:embed="rId4">
            <a:alphaModFix/>
          </a:blip>
          <a:stretch>
            <a:fillRect/>
          </a:stretch>
        </p:blipFill>
        <p:spPr>
          <a:xfrm>
            <a:off x="2977238" y="3530585"/>
            <a:ext cx="2945699" cy="929775"/>
          </a:xfrm>
          <a:prstGeom prst="rect">
            <a:avLst/>
          </a:prstGeom>
          <a:noFill/>
          <a:ln>
            <a:noFill/>
          </a:ln>
        </p:spPr>
      </p:pic>
      <p:sp>
        <p:nvSpPr>
          <p:cNvPr id="203" name="Google Shape;203;p27"/>
          <p:cNvSpPr txBox="1"/>
          <p:nvPr/>
        </p:nvSpPr>
        <p:spPr>
          <a:xfrm>
            <a:off x="2418025" y="3749163"/>
            <a:ext cx="7452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2000">
                <a:latin typeface="Lato"/>
                <a:ea typeface="Lato"/>
                <a:cs typeface="Lato"/>
                <a:sym typeface="Lato"/>
              </a:rPr>
              <a:t>local</a:t>
            </a:r>
            <a:endParaRPr b="1" sz="2000">
              <a:latin typeface="Lato"/>
              <a:ea typeface="Lato"/>
              <a:cs typeface="Lato"/>
              <a:sym typeface="Lato"/>
            </a:endParaRPr>
          </a:p>
        </p:txBody>
      </p:sp>
      <p:sp>
        <p:nvSpPr>
          <p:cNvPr id="204" name="Google Shape;204;p27"/>
          <p:cNvSpPr/>
          <p:nvPr/>
        </p:nvSpPr>
        <p:spPr>
          <a:xfrm>
            <a:off x="26700" y="5516350"/>
            <a:ext cx="9090600" cy="1341600"/>
          </a:xfrm>
          <a:prstGeom prst="flowChartAlternateProcess">
            <a:avLst/>
          </a:prstGeom>
          <a:solidFill>
            <a:srgbClr val="00E09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Community boards produce more </a:t>
            </a:r>
            <a:r>
              <a:rPr b="1" lang="en" sz="1700">
                <a:solidFill>
                  <a:schemeClr val="lt1"/>
                </a:solidFill>
                <a:latin typeface="Lato"/>
                <a:ea typeface="Lato"/>
                <a:cs typeface="Lato"/>
                <a:sym typeface="Lato"/>
              </a:rPr>
              <a:t>structured </a:t>
            </a:r>
            <a:r>
              <a:rPr b="1" lang="en" sz="1700">
                <a:solidFill>
                  <a:schemeClr val="lt1"/>
                </a:solidFill>
                <a:latin typeface="Lato"/>
                <a:ea typeface="Lato"/>
                <a:cs typeface="Lato"/>
                <a:sym typeface="Lato"/>
              </a:rPr>
              <a:t>civic data than almost any other level of government.</a:t>
            </a:r>
            <a:endParaRPr b="1" sz="1700">
              <a:solidFill>
                <a:schemeClr val="lt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3" name="Shape 513"/>
        <p:cNvGrpSpPr/>
        <p:nvPr/>
      </p:nvGrpSpPr>
      <p:grpSpPr>
        <a:xfrm>
          <a:off x="0" y="0"/>
          <a:ext cx="0" cy="0"/>
          <a:chOff x="0" y="0"/>
          <a:chExt cx="0" cy="0"/>
        </a:xfrm>
      </p:grpSpPr>
      <p:sp>
        <p:nvSpPr>
          <p:cNvPr id="514" name="Google Shape;514;p54"/>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The Source Data — </a:t>
            </a:r>
            <a:r>
              <a:rPr b="1" lang="en" sz="2200">
                <a:solidFill>
                  <a:srgbClr val="212121"/>
                </a:solidFill>
                <a:latin typeface="Lato"/>
                <a:ea typeface="Lato"/>
                <a:cs typeface="Lato"/>
                <a:sym typeface="Lato"/>
              </a:rPr>
              <a:t>Community Board Website </a:t>
            </a:r>
            <a:r>
              <a:rPr b="1" i="0" lang="en" sz="2200" u="none" cap="none" strike="noStrike">
                <a:solidFill>
                  <a:srgbClr val="212121"/>
                </a:solidFill>
                <a:latin typeface="Lato"/>
                <a:ea typeface="Lato"/>
                <a:cs typeface="Lato"/>
                <a:sym typeface="Lato"/>
              </a:rPr>
              <a:t>PDFs</a:t>
            </a:r>
            <a:endParaRPr>
              <a:latin typeface="Lato"/>
              <a:ea typeface="Lato"/>
              <a:cs typeface="Lato"/>
              <a:sym typeface="Lato"/>
            </a:endParaRPr>
          </a:p>
        </p:txBody>
      </p:sp>
      <p:sp>
        <p:nvSpPr>
          <p:cNvPr id="515" name="Google Shape;515;p54"/>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6" name="Google Shape;516;p54"/>
          <p:cNvSpPr txBox="1"/>
          <p:nvPr/>
        </p:nvSpPr>
        <p:spPr>
          <a:xfrm>
            <a:off x="301752" y="987552"/>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300" u="none" cap="none" strike="noStrike">
                <a:solidFill>
                  <a:schemeClr val="dk1"/>
                </a:solidFill>
                <a:latin typeface="Lato"/>
                <a:ea typeface="Lato"/>
                <a:cs typeface="Lato"/>
                <a:sym typeface="Lato"/>
              </a:rPr>
              <a:t>MCB3 posts meeting minutes and vote records publicly — but in three different URL formats across eras.</a:t>
            </a:r>
            <a:endParaRPr>
              <a:solidFill>
                <a:schemeClr val="dk1"/>
              </a:solidFill>
              <a:latin typeface="Lato"/>
              <a:ea typeface="Lato"/>
              <a:cs typeface="Lato"/>
              <a:sym typeface="Lato"/>
            </a:endParaRPr>
          </a:p>
        </p:txBody>
      </p:sp>
      <p:sp>
        <p:nvSpPr>
          <p:cNvPr id="517" name="Google Shape;517;p54"/>
          <p:cNvSpPr txBox="1"/>
          <p:nvPr/>
        </p:nvSpPr>
        <p:spPr>
          <a:xfrm>
            <a:off x="301752" y="1481328"/>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2021 – present</a:t>
            </a:r>
            <a:endParaRPr b="1">
              <a:latin typeface="Lato"/>
              <a:ea typeface="Lato"/>
              <a:cs typeface="Lato"/>
              <a:sym typeface="Lato"/>
            </a:endParaRPr>
          </a:p>
        </p:txBody>
      </p:sp>
      <p:sp>
        <p:nvSpPr>
          <p:cNvPr id="518" name="Google Shape;518;p54"/>
          <p:cNvSpPr/>
          <p:nvPr/>
        </p:nvSpPr>
        <p:spPr>
          <a:xfrm>
            <a:off x="2286000" y="1481328"/>
            <a:ext cx="6556200" cy="438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9" name="Google Shape;519;p54"/>
          <p:cNvSpPr txBox="1"/>
          <p:nvPr/>
        </p:nvSpPr>
        <p:spPr>
          <a:xfrm>
            <a:off x="2423160" y="1536192"/>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manhattancb3/downloads/minutes/YYYY/minutesYYYY-MM.pdf</a:t>
            </a:r>
            <a:endParaRPr/>
          </a:p>
        </p:txBody>
      </p:sp>
      <p:sp>
        <p:nvSpPr>
          <p:cNvPr id="520" name="Google Shape;520;p54"/>
          <p:cNvSpPr txBox="1"/>
          <p:nvPr/>
        </p:nvSpPr>
        <p:spPr>
          <a:xfrm>
            <a:off x="301752" y="2075688"/>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2004 – 2020</a:t>
            </a:r>
            <a:endParaRPr b="1">
              <a:latin typeface="Lato"/>
              <a:ea typeface="Lato"/>
              <a:cs typeface="Lato"/>
              <a:sym typeface="Lato"/>
            </a:endParaRPr>
          </a:p>
        </p:txBody>
      </p:sp>
      <p:sp>
        <p:nvSpPr>
          <p:cNvPr id="521" name="Google Shape;521;p54"/>
          <p:cNvSpPr/>
          <p:nvPr/>
        </p:nvSpPr>
        <p:spPr>
          <a:xfrm>
            <a:off x="2286000" y="2075688"/>
            <a:ext cx="6556200" cy="438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2" name="Google Shape;522;p54"/>
          <p:cNvSpPr txBox="1"/>
          <p:nvPr/>
        </p:nvSpPr>
        <p:spPr>
          <a:xfrm>
            <a:off x="2423160" y="2130552"/>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manhattancb3/downloads/minutes/minutesYYYY-MM.pdf</a:t>
            </a:r>
            <a:endParaRPr/>
          </a:p>
        </p:txBody>
      </p:sp>
      <p:sp>
        <p:nvSpPr>
          <p:cNvPr id="523" name="Google Shape;523;p54"/>
          <p:cNvSpPr txBox="1"/>
          <p:nvPr/>
        </p:nvSpPr>
        <p:spPr>
          <a:xfrm>
            <a:off x="301752" y="2670048"/>
            <a:ext cx="18288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4285F4"/>
                </a:solidFill>
                <a:latin typeface="Lato"/>
                <a:ea typeface="Lato"/>
                <a:cs typeface="Lato"/>
                <a:sym typeface="Lato"/>
              </a:rPr>
              <a:t>2002 – 2003</a:t>
            </a:r>
            <a:endParaRPr b="1">
              <a:latin typeface="Lato"/>
              <a:ea typeface="Lato"/>
              <a:cs typeface="Lato"/>
              <a:sym typeface="Lato"/>
            </a:endParaRPr>
          </a:p>
        </p:txBody>
      </p:sp>
      <p:sp>
        <p:nvSpPr>
          <p:cNvPr id="524" name="Google Shape;524;p54"/>
          <p:cNvSpPr/>
          <p:nvPr/>
        </p:nvSpPr>
        <p:spPr>
          <a:xfrm>
            <a:off x="2286000" y="2670048"/>
            <a:ext cx="6556200" cy="4389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5" name="Google Shape;525;p54"/>
          <p:cNvSpPr txBox="1"/>
          <p:nvPr/>
        </p:nvSpPr>
        <p:spPr>
          <a:xfrm>
            <a:off x="2423160" y="2724912"/>
            <a:ext cx="6355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rgbClr val="212121"/>
                </a:solidFill>
                <a:latin typeface="Roboto Mono"/>
                <a:ea typeface="Roboto Mono"/>
                <a:cs typeface="Roboto Mono"/>
                <a:sym typeface="Roboto Mono"/>
              </a:rPr>
              <a:t>manhattancb3/cb3docs/reso-archive/MM-Name-YYYY-Resolutions.pdf</a:t>
            </a:r>
            <a:endParaRPr/>
          </a:p>
        </p:txBody>
      </p:sp>
      <p:sp>
        <p:nvSpPr>
          <p:cNvPr id="526" name="Google Shape;526;p54"/>
          <p:cNvSpPr txBox="1"/>
          <p:nvPr/>
        </p:nvSpPr>
        <p:spPr>
          <a:xfrm>
            <a:off x="301802" y="3383328"/>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300" u="none" cap="none" strike="noStrike">
                <a:solidFill>
                  <a:srgbClr val="212121"/>
                </a:solidFill>
                <a:latin typeface="Lato"/>
                <a:ea typeface="Lato"/>
                <a:cs typeface="Lato"/>
                <a:sym typeface="Lato"/>
              </a:rPr>
              <a:t>Challenge: each era has different PDF formatting, vote tally conventions, and resolution structure.</a:t>
            </a:r>
            <a:endParaRPr b="1">
              <a:latin typeface="Lato"/>
              <a:ea typeface="Lato"/>
              <a:cs typeface="Lato"/>
              <a:sym typeface="Lato"/>
            </a:endParaRPr>
          </a:p>
        </p:txBody>
      </p:sp>
      <p:sp>
        <p:nvSpPr>
          <p:cNvPr id="527" name="Google Shape;527;p54"/>
          <p:cNvSpPr/>
          <p:nvPr/>
        </p:nvSpPr>
        <p:spPr>
          <a:xfrm>
            <a:off x="0" y="3950200"/>
            <a:ext cx="9144000" cy="26976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528" name="Google Shape;528;p54"/>
          <p:cNvPicPr preferRelativeResize="0"/>
          <p:nvPr/>
        </p:nvPicPr>
        <p:blipFill>
          <a:blip r:embed="rId3">
            <a:alphaModFix/>
          </a:blip>
          <a:stretch>
            <a:fillRect/>
          </a:stretch>
        </p:blipFill>
        <p:spPr>
          <a:xfrm>
            <a:off x="0" y="4398156"/>
            <a:ext cx="9143998" cy="1964587"/>
          </a:xfrm>
          <a:prstGeom prst="rect">
            <a:avLst/>
          </a:prstGeom>
          <a:noFill/>
          <a:ln>
            <a:noFill/>
          </a:ln>
        </p:spPr>
      </p:pic>
      <p:sp>
        <p:nvSpPr>
          <p:cNvPr id="529" name="Google Shape;529;p54"/>
          <p:cNvSpPr txBox="1"/>
          <p:nvPr/>
        </p:nvSpPr>
        <p:spPr>
          <a:xfrm>
            <a:off x="301802" y="4038952"/>
            <a:ext cx="8540400" cy="29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300">
                <a:solidFill>
                  <a:srgbClr val="434343"/>
                </a:solidFill>
                <a:latin typeface="Lato"/>
                <a:ea typeface="Lato"/>
                <a:cs typeface="Lato"/>
                <a:sym typeface="Lato"/>
              </a:rPr>
              <a:t>It’s exciting to see some community boards have adopted solutions like Airtable!</a:t>
            </a:r>
            <a:endParaRPr>
              <a:solidFill>
                <a:srgbClr val="434343"/>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3" name="Shape 533"/>
        <p:cNvGrpSpPr/>
        <p:nvPr/>
      </p:nvGrpSpPr>
      <p:grpSpPr>
        <a:xfrm>
          <a:off x="0" y="0"/>
          <a:ext cx="0" cy="0"/>
          <a:chOff x="0" y="0"/>
          <a:chExt cx="0" cy="0"/>
        </a:xfrm>
      </p:grpSpPr>
      <p:pic>
        <p:nvPicPr>
          <p:cNvPr id="534" name="Google Shape;534;p55"/>
          <p:cNvPicPr preferRelativeResize="0"/>
          <p:nvPr/>
        </p:nvPicPr>
        <p:blipFill>
          <a:blip r:embed="rId3">
            <a:alphaModFix/>
          </a:blip>
          <a:stretch>
            <a:fillRect/>
          </a:stretch>
        </p:blipFill>
        <p:spPr>
          <a:xfrm>
            <a:off x="100" y="4684742"/>
            <a:ext cx="9143999" cy="1765366"/>
          </a:xfrm>
          <a:prstGeom prst="rect">
            <a:avLst/>
          </a:prstGeom>
          <a:noFill/>
          <a:ln>
            <a:noFill/>
          </a:ln>
        </p:spPr>
      </p:pic>
      <p:sp>
        <p:nvSpPr>
          <p:cNvPr id="535" name="Google Shape;535;p55"/>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200" u="none" cap="none" strike="noStrike">
                <a:solidFill>
                  <a:srgbClr val="212121"/>
                </a:solidFill>
                <a:latin typeface="Lato"/>
                <a:ea typeface="Lato"/>
                <a:cs typeface="Lato"/>
                <a:sym typeface="Lato"/>
              </a:rPr>
              <a:t>How the Extractor Works — Three-Step Pipeline</a:t>
            </a:r>
            <a:endParaRPr>
              <a:latin typeface="Lato"/>
              <a:ea typeface="Lato"/>
              <a:cs typeface="Lato"/>
              <a:sym typeface="Lato"/>
            </a:endParaRPr>
          </a:p>
        </p:txBody>
      </p:sp>
      <p:sp>
        <p:nvSpPr>
          <p:cNvPr id="536" name="Google Shape;536;p55"/>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37" name="Google Shape;537;p55"/>
          <p:cNvSpPr/>
          <p:nvPr/>
        </p:nvSpPr>
        <p:spPr>
          <a:xfrm>
            <a:off x="205777" y="1413002"/>
            <a:ext cx="2697600" cy="288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538" name="Google Shape;538;p55"/>
          <p:cNvSpPr/>
          <p:nvPr/>
        </p:nvSpPr>
        <p:spPr>
          <a:xfrm>
            <a:off x="205777" y="1413002"/>
            <a:ext cx="2697600" cy="5670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39" name="Google Shape;539;p55"/>
          <p:cNvSpPr txBox="1"/>
          <p:nvPr/>
        </p:nvSpPr>
        <p:spPr>
          <a:xfrm>
            <a:off x="315505" y="145872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1</a:t>
            </a:r>
            <a:endParaRPr sz="1800">
              <a:latin typeface="Lato"/>
              <a:ea typeface="Lato"/>
              <a:cs typeface="Lato"/>
              <a:sym typeface="Lato"/>
            </a:endParaRPr>
          </a:p>
        </p:txBody>
      </p:sp>
      <p:sp>
        <p:nvSpPr>
          <p:cNvPr id="540" name="Google Shape;540;p55"/>
          <p:cNvSpPr txBox="1"/>
          <p:nvPr/>
        </p:nvSpPr>
        <p:spPr>
          <a:xfrm>
            <a:off x="754417" y="1495298"/>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Fetch PDF</a:t>
            </a:r>
            <a:endParaRPr sz="1800">
              <a:latin typeface="Lato"/>
              <a:ea typeface="Lato"/>
              <a:cs typeface="Lato"/>
              <a:sym typeface="Lato"/>
            </a:endParaRPr>
          </a:p>
        </p:txBody>
      </p:sp>
      <p:sp>
        <p:nvSpPr>
          <p:cNvPr id="541" name="Google Shape;541;p55"/>
          <p:cNvSpPr txBox="1"/>
          <p:nvPr/>
        </p:nvSpPr>
        <p:spPr>
          <a:xfrm>
            <a:off x="205900" y="1980000"/>
            <a:ext cx="2697600" cy="2313000"/>
          </a:xfrm>
          <a:prstGeom prst="rect">
            <a:avLst/>
          </a:prstGeom>
          <a:noFill/>
          <a:ln>
            <a:noFill/>
          </a:ln>
        </p:spPr>
        <p:txBody>
          <a:bodyPr anchorCtr="0" anchor="ctr" bIns="45700" lIns="91425" spcFirstLastPara="1" rIns="91425" wrap="square" tIns="45700">
            <a:noAutofit/>
          </a:bodyPr>
          <a:lstStyle/>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HTTP request to nyc.gov</a:t>
            </a:r>
            <a:br>
              <a:rPr b="0" i="0" lang="en" sz="1700" u="none" cap="none" strike="noStrike">
                <a:solidFill>
                  <a:srgbClr val="304D80"/>
                </a:solidFill>
                <a:latin typeface="Lato"/>
                <a:ea typeface="Lato"/>
                <a:cs typeface="Lato"/>
                <a:sym typeface="Lato"/>
              </a:rPr>
            </a:br>
            <a:endParaRPr b="0" i="0" sz="1700" u="none" cap="none" strike="noStrike">
              <a:solidFill>
                <a:srgbClr val="304D80"/>
              </a:solidFill>
              <a:latin typeface="Lato"/>
              <a:ea typeface="Lato"/>
              <a:cs typeface="Lato"/>
              <a:sym typeface="Lato"/>
            </a:endParaRPr>
          </a:p>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Processed in memory—no files saved</a:t>
            </a:r>
            <a:endParaRPr sz="1700">
              <a:solidFill>
                <a:srgbClr val="304D80"/>
              </a:solidFill>
              <a:latin typeface="Lato"/>
              <a:ea typeface="Lato"/>
              <a:cs typeface="Lato"/>
              <a:sym typeface="Lato"/>
            </a:endParaRPr>
          </a:p>
        </p:txBody>
      </p:sp>
      <p:sp>
        <p:nvSpPr>
          <p:cNvPr id="542" name="Google Shape;542;p55"/>
          <p:cNvSpPr txBox="1"/>
          <p:nvPr/>
        </p:nvSpPr>
        <p:spPr>
          <a:xfrm>
            <a:off x="2836409" y="2672050"/>
            <a:ext cx="411600" cy="430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200" u="none" cap="none" strike="noStrike">
                <a:solidFill>
                  <a:srgbClr val="4285F4"/>
                </a:solidFill>
                <a:latin typeface="Lato"/>
                <a:ea typeface="Lato"/>
                <a:cs typeface="Lato"/>
                <a:sym typeface="Lato"/>
              </a:rPr>
              <a:t>→</a:t>
            </a:r>
            <a:endParaRPr/>
          </a:p>
        </p:txBody>
      </p:sp>
      <p:sp>
        <p:nvSpPr>
          <p:cNvPr id="543" name="Google Shape;543;p55"/>
          <p:cNvSpPr/>
          <p:nvPr/>
        </p:nvSpPr>
        <p:spPr>
          <a:xfrm>
            <a:off x="3223297" y="1413002"/>
            <a:ext cx="2697600" cy="288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544" name="Google Shape;544;p55"/>
          <p:cNvSpPr/>
          <p:nvPr/>
        </p:nvSpPr>
        <p:spPr>
          <a:xfrm>
            <a:off x="3223297" y="1413002"/>
            <a:ext cx="2697600" cy="5670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45" name="Google Shape;545;p55"/>
          <p:cNvSpPr txBox="1"/>
          <p:nvPr/>
        </p:nvSpPr>
        <p:spPr>
          <a:xfrm>
            <a:off x="3333025" y="145872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2</a:t>
            </a:r>
            <a:endParaRPr sz="1800">
              <a:latin typeface="Lato"/>
              <a:ea typeface="Lato"/>
              <a:cs typeface="Lato"/>
              <a:sym typeface="Lato"/>
            </a:endParaRPr>
          </a:p>
        </p:txBody>
      </p:sp>
      <p:sp>
        <p:nvSpPr>
          <p:cNvPr id="546" name="Google Shape;546;p55"/>
          <p:cNvSpPr txBox="1"/>
          <p:nvPr/>
        </p:nvSpPr>
        <p:spPr>
          <a:xfrm>
            <a:off x="3771936" y="1495298"/>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Extract text</a:t>
            </a:r>
            <a:endParaRPr sz="1800">
              <a:latin typeface="Lato"/>
              <a:ea typeface="Lato"/>
              <a:cs typeface="Lato"/>
              <a:sym typeface="Lato"/>
            </a:endParaRPr>
          </a:p>
        </p:txBody>
      </p:sp>
      <p:sp>
        <p:nvSpPr>
          <p:cNvPr id="547" name="Google Shape;547;p55"/>
          <p:cNvSpPr txBox="1"/>
          <p:nvPr/>
        </p:nvSpPr>
        <p:spPr>
          <a:xfrm>
            <a:off x="3252925" y="1920425"/>
            <a:ext cx="2697600" cy="2372700"/>
          </a:xfrm>
          <a:prstGeom prst="rect">
            <a:avLst/>
          </a:prstGeom>
          <a:noFill/>
          <a:ln>
            <a:noFill/>
          </a:ln>
        </p:spPr>
        <p:txBody>
          <a:bodyPr anchorCtr="0" anchor="ctr" bIns="45700" lIns="91425" spcFirstLastPara="1" rIns="91425" wrap="square" tIns="45700">
            <a:noAutofit/>
          </a:bodyPr>
          <a:lstStyle/>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pdfplumber reads all pages</a:t>
            </a:r>
            <a:br>
              <a:rPr b="0" i="0" lang="en" sz="1700" u="none" cap="none" strike="noStrike">
                <a:solidFill>
                  <a:srgbClr val="304D80"/>
                </a:solidFill>
                <a:latin typeface="Lato"/>
                <a:ea typeface="Lato"/>
                <a:cs typeface="Lato"/>
                <a:sym typeface="Lato"/>
              </a:rPr>
            </a:br>
            <a:endParaRPr b="0" i="0" sz="1700" u="none" cap="none" strike="noStrike">
              <a:solidFill>
                <a:srgbClr val="304D80"/>
              </a:solidFill>
              <a:latin typeface="Lato"/>
              <a:ea typeface="Lato"/>
              <a:cs typeface="Lato"/>
              <a:sym typeface="Lato"/>
            </a:endParaRPr>
          </a:p>
          <a:p>
            <a:pPr indent="-336550" lvl="0" marL="457200" marR="0" rtl="0" algn="l">
              <a:spcBef>
                <a:spcPts val="0"/>
              </a:spcBef>
              <a:spcAft>
                <a:spcPts val="0"/>
              </a:spcAft>
              <a:buClr>
                <a:srgbClr val="304D80"/>
              </a:buClr>
              <a:buSzPts val="1700"/>
              <a:buFont typeface="Lato"/>
              <a:buChar char="●"/>
            </a:pPr>
            <a:r>
              <a:rPr b="0" i="0" lang="en" sz="1700" u="none" cap="none" strike="noStrike">
                <a:solidFill>
                  <a:srgbClr val="304D80"/>
                </a:solidFill>
                <a:latin typeface="Lato"/>
                <a:ea typeface="Lato"/>
                <a:cs typeface="Lato"/>
                <a:sym typeface="Lato"/>
              </a:rPr>
              <a:t>Concatenates raw text string</a:t>
            </a:r>
            <a:endParaRPr sz="1700">
              <a:solidFill>
                <a:srgbClr val="304D80"/>
              </a:solidFill>
              <a:latin typeface="Lato"/>
              <a:ea typeface="Lato"/>
              <a:cs typeface="Lato"/>
              <a:sym typeface="Lato"/>
            </a:endParaRPr>
          </a:p>
        </p:txBody>
      </p:sp>
      <p:sp>
        <p:nvSpPr>
          <p:cNvPr id="548" name="Google Shape;548;p55"/>
          <p:cNvSpPr txBox="1"/>
          <p:nvPr/>
        </p:nvSpPr>
        <p:spPr>
          <a:xfrm>
            <a:off x="5846540" y="2672050"/>
            <a:ext cx="411600" cy="430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200" u="none" cap="none" strike="noStrike">
                <a:solidFill>
                  <a:srgbClr val="4285F4"/>
                </a:solidFill>
                <a:latin typeface="Lato"/>
                <a:ea typeface="Lato"/>
                <a:cs typeface="Lato"/>
                <a:sym typeface="Lato"/>
              </a:rPr>
              <a:t>→</a:t>
            </a:r>
            <a:endParaRPr/>
          </a:p>
        </p:txBody>
      </p:sp>
      <p:sp>
        <p:nvSpPr>
          <p:cNvPr id="549" name="Google Shape;549;p55"/>
          <p:cNvSpPr/>
          <p:nvPr/>
        </p:nvSpPr>
        <p:spPr>
          <a:xfrm>
            <a:off x="6240817" y="1413002"/>
            <a:ext cx="2697600" cy="2880300"/>
          </a:xfrm>
          <a:prstGeom prst="rect">
            <a:avLst/>
          </a:prstGeom>
          <a:solidFill>
            <a:srgbClr val="F5F5F5"/>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550" name="Google Shape;550;p55"/>
          <p:cNvSpPr/>
          <p:nvPr/>
        </p:nvSpPr>
        <p:spPr>
          <a:xfrm>
            <a:off x="6240817" y="1413002"/>
            <a:ext cx="2697600" cy="5670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51" name="Google Shape;551;p55"/>
          <p:cNvSpPr txBox="1"/>
          <p:nvPr/>
        </p:nvSpPr>
        <p:spPr>
          <a:xfrm>
            <a:off x="6350545" y="1458721"/>
            <a:ext cx="411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400" u="none" cap="none" strike="noStrike">
                <a:solidFill>
                  <a:srgbClr val="FFFFFF"/>
                </a:solidFill>
                <a:latin typeface="Lato"/>
                <a:ea typeface="Lato"/>
                <a:cs typeface="Lato"/>
                <a:sym typeface="Lato"/>
              </a:rPr>
              <a:t>3</a:t>
            </a:r>
            <a:endParaRPr sz="1800">
              <a:latin typeface="Lato"/>
              <a:ea typeface="Lato"/>
              <a:cs typeface="Lato"/>
              <a:sym typeface="Lato"/>
            </a:endParaRPr>
          </a:p>
        </p:txBody>
      </p:sp>
      <p:sp>
        <p:nvSpPr>
          <p:cNvPr id="552" name="Google Shape;552;p55"/>
          <p:cNvSpPr txBox="1"/>
          <p:nvPr/>
        </p:nvSpPr>
        <p:spPr>
          <a:xfrm>
            <a:off x="6789456" y="1495298"/>
            <a:ext cx="201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800" u="none" cap="none" strike="noStrike">
                <a:solidFill>
                  <a:srgbClr val="FFFFFF"/>
                </a:solidFill>
                <a:latin typeface="Lato"/>
                <a:ea typeface="Lato"/>
                <a:cs typeface="Lato"/>
                <a:sym typeface="Lato"/>
              </a:rPr>
              <a:t>Parse &amp; store</a:t>
            </a:r>
            <a:endParaRPr sz="1800">
              <a:latin typeface="Lato"/>
              <a:ea typeface="Lato"/>
              <a:cs typeface="Lato"/>
              <a:sym typeface="Lato"/>
            </a:endParaRPr>
          </a:p>
        </p:txBody>
      </p:sp>
      <p:sp>
        <p:nvSpPr>
          <p:cNvPr id="553" name="Google Shape;553;p55"/>
          <p:cNvSpPr txBox="1"/>
          <p:nvPr/>
        </p:nvSpPr>
        <p:spPr>
          <a:xfrm>
            <a:off x="6258150" y="1920450"/>
            <a:ext cx="2697600" cy="2372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 sz="1600" u="none" cap="none" strike="noStrike">
                <a:solidFill>
                  <a:srgbClr val="304D80"/>
                </a:solidFill>
                <a:latin typeface="Lato"/>
                <a:ea typeface="Lato"/>
                <a:cs typeface="Lato"/>
                <a:sym typeface="Lato"/>
              </a:rPr>
              <a:t>Regex splits text:</a:t>
            </a:r>
            <a:endParaRPr sz="1600">
              <a:solidFill>
                <a:srgbClr val="304D80"/>
              </a:solidFill>
              <a:latin typeface="Lato"/>
              <a:ea typeface="Lato"/>
              <a:cs typeface="Lato"/>
              <a:sym typeface="Lato"/>
            </a:endParaRPr>
          </a:p>
          <a:p>
            <a:pPr indent="-330200" lvl="0" marL="457200" rtl="0" algn="l">
              <a:spcBef>
                <a:spcPts val="1000"/>
              </a:spcBef>
              <a:spcAft>
                <a:spcPts val="0"/>
              </a:spcAft>
              <a:buClr>
                <a:srgbClr val="304D80"/>
              </a:buClr>
              <a:buSzPts val="1600"/>
              <a:buFont typeface="Lato"/>
              <a:buChar char="●"/>
            </a:pPr>
            <a:r>
              <a:rPr lang="en" sz="1600">
                <a:solidFill>
                  <a:srgbClr val="304D80"/>
                </a:solidFill>
                <a:latin typeface="Lato"/>
                <a:ea typeface="Lato"/>
                <a:cs typeface="Lato"/>
                <a:sym typeface="Lato"/>
              </a:rPr>
              <a:t>Find resolution chunks (VOTE:)</a:t>
            </a:r>
            <a:endParaRPr sz="1600">
              <a:solidFill>
                <a:srgbClr val="304D80"/>
              </a:solidFill>
              <a:latin typeface="Lato"/>
              <a:ea typeface="Lato"/>
              <a:cs typeface="Lato"/>
              <a:sym typeface="Lato"/>
            </a:endParaRPr>
          </a:p>
          <a:p>
            <a:pPr indent="-330200" lvl="0" marL="457200" rtl="0" algn="l">
              <a:spcBef>
                <a:spcPts val="1000"/>
              </a:spcBef>
              <a:spcAft>
                <a:spcPts val="0"/>
              </a:spcAft>
              <a:buClr>
                <a:srgbClr val="304D80"/>
              </a:buClr>
              <a:buSzPts val="1600"/>
              <a:buFont typeface="Lato"/>
              <a:buChar char="●"/>
            </a:pPr>
            <a:r>
              <a:rPr lang="en" sz="1600">
                <a:solidFill>
                  <a:srgbClr val="304D80"/>
                </a:solidFill>
                <a:latin typeface="Lato"/>
                <a:ea typeface="Lato"/>
                <a:cs typeface="Lato"/>
                <a:sym typeface="Lato"/>
              </a:rPr>
              <a:t>Split by markers TITLE:</a:t>
            </a:r>
            <a:br>
              <a:rPr lang="en" sz="1600">
                <a:solidFill>
                  <a:srgbClr val="304D80"/>
                </a:solidFill>
                <a:latin typeface="Lato"/>
                <a:ea typeface="Lato"/>
                <a:cs typeface="Lato"/>
                <a:sym typeface="Lato"/>
              </a:rPr>
            </a:br>
            <a:r>
              <a:rPr lang="en" sz="1600">
                <a:solidFill>
                  <a:srgbClr val="304D80"/>
                </a:solidFill>
                <a:latin typeface="Lato"/>
                <a:ea typeface="Lato"/>
                <a:cs typeface="Lato"/>
                <a:sym typeface="Lato"/>
              </a:rPr>
              <a:t>WHEREAS: THEREFORE:</a:t>
            </a:r>
            <a:endParaRPr sz="1600">
              <a:solidFill>
                <a:srgbClr val="304D80"/>
              </a:solidFill>
              <a:latin typeface="Lato"/>
              <a:ea typeface="Lato"/>
              <a:cs typeface="Lato"/>
              <a:sym typeface="Lato"/>
            </a:endParaRPr>
          </a:p>
          <a:p>
            <a:pPr indent="0" lvl="0" marL="0" marR="0" rtl="0" algn="l">
              <a:spcBef>
                <a:spcPts val="0"/>
              </a:spcBef>
              <a:spcAft>
                <a:spcPts val="0"/>
              </a:spcAft>
              <a:buNone/>
            </a:pPr>
            <a:r>
              <a:t/>
            </a:r>
            <a:endParaRPr>
              <a:solidFill>
                <a:srgbClr val="304D80"/>
              </a:solidFill>
              <a:latin typeface="Lato"/>
              <a:ea typeface="Lato"/>
              <a:cs typeface="Lato"/>
              <a:sym typeface="Lato"/>
            </a:endParaRPr>
          </a:p>
        </p:txBody>
      </p:sp>
      <p:sp>
        <p:nvSpPr>
          <p:cNvPr id="554" name="Google Shape;554;p55"/>
          <p:cNvSpPr/>
          <p:nvPr/>
        </p:nvSpPr>
        <p:spPr>
          <a:xfrm>
            <a:off x="1300025" y="4936063"/>
            <a:ext cx="1814700" cy="1144500"/>
          </a:xfrm>
          <a:prstGeom prst="rightArrow">
            <a:avLst>
              <a:gd fmla="val 50000" name="adj1"/>
              <a:gd fmla="val 50000" name="adj2"/>
            </a:avLst>
          </a:prstGeom>
          <a:solidFill>
            <a:srgbClr val="00E09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Create Vector Embedding</a:t>
            </a:r>
            <a:endParaRPr b="1">
              <a:solidFill>
                <a:schemeClr val="lt1"/>
              </a:solidFill>
              <a:latin typeface="Lato"/>
              <a:ea typeface="Lato"/>
              <a:cs typeface="Lato"/>
              <a:sym typeface="Lato"/>
            </a:endParaRPr>
          </a:p>
        </p:txBody>
      </p:sp>
      <p:pic>
        <p:nvPicPr>
          <p:cNvPr id="555" name="Google Shape;555;p55"/>
          <p:cNvPicPr preferRelativeResize="0"/>
          <p:nvPr/>
        </p:nvPicPr>
        <p:blipFill>
          <a:blip r:embed="rId4">
            <a:alphaModFix/>
          </a:blip>
          <a:stretch>
            <a:fillRect/>
          </a:stretch>
        </p:blipFill>
        <p:spPr>
          <a:xfrm>
            <a:off x="3481713" y="4874777"/>
            <a:ext cx="2592025" cy="12670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pic>
        <p:nvPicPr>
          <p:cNvPr id="560" name="Google Shape;560;p56"/>
          <p:cNvPicPr preferRelativeResize="0"/>
          <p:nvPr/>
        </p:nvPicPr>
        <p:blipFill>
          <a:blip r:embed="rId3">
            <a:alphaModFix/>
          </a:blip>
          <a:stretch>
            <a:fillRect/>
          </a:stretch>
        </p:blipFill>
        <p:spPr>
          <a:xfrm>
            <a:off x="152400" y="152400"/>
            <a:ext cx="8864124" cy="6608001"/>
          </a:xfrm>
          <a:prstGeom prst="rect">
            <a:avLst/>
          </a:prstGeom>
          <a:noFill/>
          <a:ln>
            <a:noFill/>
          </a:ln>
        </p:spPr>
      </p:pic>
      <p:grpSp>
        <p:nvGrpSpPr>
          <p:cNvPr id="561" name="Google Shape;561;p56"/>
          <p:cNvGrpSpPr/>
          <p:nvPr/>
        </p:nvGrpSpPr>
        <p:grpSpPr>
          <a:xfrm>
            <a:off x="4018407" y="3356251"/>
            <a:ext cx="3745754" cy="2285246"/>
            <a:chOff x="5835484" y="3817207"/>
            <a:chExt cx="3077100" cy="3099900"/>
          </a:xfrm>
        </p:grpSpPr>
        <p:sp>
          <p:nvSpPr>
            <p:cNvPr id="562" name="Google Shape;562;p56"/>
            <p:cNvSpPr/>
            <p:nvPr/>
          </p:nvSpPr>
          <p:spPr>
            <a:xfrm>
              <a:off x="5835484" y="3817207"/>
              <a:ext cx="3077100" cy="3099900"/>
            </a:xfrm>
            <a:prstGeom prst="flowChartAlternateProcess">
              <a:avLst/>
            </a:prstGeom>
            <a:solidFill>
              <a:srgbClr val="00E09D"/>
            </a:solidFill>
            <a:ln cap="flat" cmpd="sng" w="4900">
              <a:solidFill>
                <a:schemeClr val="dk2"/>
              </a:solidFill>
              <a:prstDash val="solid"/>
              <a:round/>
              <a:headEnd len="sm" w="sm" type="none"/>
              <a:tailEnd len="sm" w="sm" type="none"/>
            </a:ln>
          </p:spPr>
          <p:txBody>
            <a:bodyPr anchorCtr="0" anchor="ctr" bIns="47000" lIns="47000" spcFirstLastPara="1" rIns="47000" wrap="square" tIns="47000">
              <a:noAutofit/>
            </a:bodyPr>
            <a:lstStyle/>
            <a:p>
              <a:pPr indent="0" lvl="0" marL="0" rtl="0" algn="ctr">
                <a:spcBef>
                  <a:spcPts val="0"/>
                </a:spcBef>
                <a:spcAft>
                  <a:spcPts val="0"/>
                </a:spcAft>
                <a:buNone/>
              </a:pPr>
              <a:r>
                <a:t/>
              </a:r>
              <a:endParaRPr sz="720"/>
            </a:p>
          </p:txBody>
        </p:sp>
        <p:sp>
          <p:nvSpPr>
            <p:cNvPr id="563" name="Google Shape;563;p56"/>
            <p:cNvSpPr/>
            <p:nvPr/>
          </p:nvSpPr>
          <p:spPr>
            <a:xfrm>
              <a:off x="6019082" y="4001993"/>
              <a:ext cx="2709900" cy="2640000"/>
            </a:xfrm>
            <a:prstGeom prst="flowChartAlternateProcess">
              <a:avLst/>
            </a:prstGeom>
            <a:solidFill>
              <a:schemeClr val="lt1"/>
            </a:solidFill>
            <a:ln cap="flat" cmpd="sng" w="4900">
              <a:solidFill>
                <a:schemeClr val="dk2"/>
              </a:solidFill>
              <a:prstDash val="solid"/>
              <a:round/>
              <a:headEnd len="sm" w="sm" type="none"/>
              <a:tailEnd len="sm" w="sm" type="none"/>
            </a:ln>
          </p:spPr>
          <p:txBody>
            <a:bodyPr anchorCtr="0" anchor="t" bIns="47000" lIns="47000" spcFirstLastPara="1" rIns="47000" wrap="square" tIns="47000">
              <a:noAutofit/>
            </a:bodyPr>
            <a:lstStyle/>
            <a:p>
              <a:pPr indent="0" lvl="0" marL="0" rtl="0" algn="ctr">
                <a:spcBef>
                  <a:spcPts val="514"/>
                </a:spcBef>
                <a:spcAft>
                  <a:spcPts val="0"/>
                </a:spcAft>
                <a:buNone/>
              </a:pPr>
              <a:r>
                <a:rPr b="1" lang="en" sz="1620">
                  <a:solidFill>
                    <a:schemeClr val="dk1"/>
                  </a:solidFill>
                  <a:latin typeface="Lato"/>
                  <a:ea typeface="Lato"/>
                  <a:cs typeface="Lato"/>
                  <a:sym typeface="Lato"/>
                </a:rPr>
                <a:t>Generate Summary</a:t>
              </a:r>
              <a:endParaRPr sz="1320">
                <a:solidFill>
                  <a:schemeClr val="dk1"/>
                </a:solidFill>
                <a:latin typeface="Lato"/>
                <a:ea typeface="Lato"/>
                <a:cs typeface="Lato"/>
                <a:sym typeface="Lato"/>
              </a:endParaRPr>
            </a:p>
            <a:p>
              <a:pPr indent="-312397" lvl="0" marL="457200" rtl="0" algn="l">
                <a:spcBef>
                  <a:spcPts val="514"/>
                </a:spcBef>
                <a:spcAft>
                  <a:spcPts val="0"/>
                </a:spcAft>
                <a:buClr>
                  <a:schemeClr val="dk1"/>
                </a:buClr>
                <a:buSzPts val="1320"/>
                <a:buFont typeface="Lato"/>
                <a:buAutoNum type="arabicPeriod"/>
              </a:pPr>
              <a:r>
                <a:rPr lang="en" sz="1320">
                  <a:solidFill>
                    <a:schemeClr val="dk1"/>
                  </a:solidFill>
                  <a:latin typeface="Lato"/>
                  <a:ea typeface="Lato"/>
                  <a:cs typeface="Lato"/>
                  <a:sym typeface="Lato"/>
                </a:rPr>
                <a:t>Group text chunks by each section of the resolution</a:t>
              </a:r>
              <a:endParaRPr sz="1320">
                <a:solidFill>
                  <a:schemeClr val="dk1"/>
                </a:solidFill>
                <a:latin typeface="Lato"/>
                <a:ea typeface="Lato"/>
                <a:cs typeface="Lato"/>
                <a:sym typeface="Lato"/>
              </a:endParaRPr>
            </a:p>
            <a:p>
              <a:pPr indent="-312397" lvl="0" marL="457200" rtl="0" algn="l">
                <a:spcBef>
                  <a:spcPts val="1000"/>
                </a:spcBef>
                <a:spcAft>
                  <a:spcPts val="0"/>
                </a:spcAft>
                <a:buClr>
                  <a:schemeClr val="dk1"/>
                </a:buClr>
                <a:buSzPts val="1320"/>
                <a:buFont typeface="Lato"/>
                <a:buAutoNum type="arabicPeriod"/>
              </a:pPr>
              <a:r>
                <a:rPr lang="en" sz="1320">
                  <a:solidFill>
                    <a:schemeClr val="dk1"/>
                  </a:solidFill>
                  <a:latin typeface="Lato"/>
                  <a:ea typeface="Lato"/>
                  <a:cs typeface="Lato"/>
                  <a:sym typeface="Lato"/>
                </a:rPr>
                <a:t>Send to a prompt</a:t>
              </a:r>
              <a:endParaRPr sz="1320">
                <a:solidFill>
                  <a:schemeClr val="dk1"/>
                </a:solidFill>
                <a:latin typeface="Lato"/>
                <a:ea typeface="Lato"/>
                <a:cs typeface="Lato"/>
                <a:sym typeface="Lato"/>
              </a:endParaRPr>
            </a:p>
            <a:p>
              <a:pPr indent="-312397" lvl="0" marL="457200" rtl="0" algn="l">
                <a:spcBef>
                  <a:spcPts val="1000"/>
                </a:spcBef>
                <a:spcAft>
                  <a:spcPts val="0"/>
                </a:spcAft>
                <a:buClr>
                  <a:schemeClr val="dk1"/>
                </a:buClr>
                <a:buSzPts val="1320"/>
                <a:buFont typeface="Lato"/>
                <a:buAutoNum type="arabicPeriod"/>
              </a:pPr>
              <a:r>
                <a:rPr lang="en" sz="1320">
                  <a:solidFill>
                    <a:schemeClr val="dk1"/>
                  </a:solidFill>
                  <a:latin typeface="Lato"/>
                  <a:ea typeface="Lato"/>
                  <a:cs typeface="Lato"/>
                  <a:sym typeface="Lato"/>
                </a:rPr>
                <a:t>Specify the output structure</a:t>
              </a:r>
              <a:endParaRPr sz="1320">
                <a:solidFill>
                  <a:schemeClr val="dk1"/>
                </a:solidFill>
                <a:latin typeface="Lato"/>
                <a:ea typeface="Lato"/>
                <a:cs typeface="Lato"/>
                <a:sym typeface="Lato"/>
              </a:endParaRPr>
            </a:p>
            <a:p>
              <a:pPr indent="0" lvl="0" marL="235012" rtl="0" algn="l">
                <a:spcBef>
                  <a:spcPts val="1000"/>
                </a:spcBef>
                <a:spcAft>
                  <a:spcPts val="0"/>
                </a:spcAft>
                <a:buNone/>
              </a:pPr>
              <a:r>
                <a:t/>
              </a:r>
              <a:endParaRPr sz="720">
                <a:latin typeface="Lato"/>
                <a:ea typeface="Lato"/>
                <a:cs typeface="Lato"/>
                <a:sym typeface="Lato"/>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57"/>
          <p:cNvPicPr preferRelativeResize="0"/>
          <p:nvPr/>
        </p:nvPicPr>
        <p:blipFill>
          <a:blip r:embed="rId3">
            <a:alphaModFix/>
          </a:blip>
          <a:stretch>
            <a:fillRect/>
          </a:stretch>
        </p:blipFill>
        <p:spPr>
          <a:xfrm>
            <a:off x="152400" y="152400"/>
            <a:ext cx="5010372" cy="6553200"/>
          </a:xfrm>
          <a:prstGeom prst="rect">
            <a:avLst/>
          </a:prstGeom>
          <a:noFill/>
          <a:ln>
            <a:noFill/>
          </a:ln>
        </p:spPr>
      </p:pic>
      <p:pic>
        <p:nvPicPr>
          <p:cNvPr id="569" name="Google Shape;569;p57"/>
          <p:cNvPicPr preferRelativeResize="0"/>
          <p:nvPr/>
        </p:nvPicPr>
        <p:blipFill>
          <a:blip r:embed="rId4">
            <a:alphaModFix/>
          </a:blip>
          <a:stretch>
            <a:fillRect/>
          </a:stretch>
        </p:blipFill>
        <p:spPr>
          <a:xfrm>
            <a:off x="5315172" y="152400"/>
            <a:ext cx="3285095" cy="6553199"/>
          </a:xfrm>
          <a:prstGeom prst="rect">
            <a:avLst/>
          </a:prstGeom>
          <a:noFill/>
          <a:ln>
            <a:noFill/>
          </a:ln>
        </p:spPr>
      </p:pic>
      <p:pic>
        <p:nvPicPr>
          <p:cNvPr id="570" name="Google Shape;570;p57"/>
          <p:cNvPicPr preferRelativeResize="0"/>
          <p:nvPr/>
        </p:nvPicPr>
        <p:blipFill>
          <a:blip r:embed="rId5">
            <a:alphaModFix/>
          </a:blip>
          <a:stretch>
            <a:fillRect/>
          </a:stretch>
        </p:blipFill>
        <p:spPr>
          <a:xfrm>
            <a:off x="1878200" y="1297274"/>
            <a:ext cx="5387601" cy="45853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id="575" name="Google Shape;575;p58"/>
          <p:cNvPicPr preferRelativeResize="0"/>
          <p:nvPr/>
        </p:nvPicPr>
        <p:blipFill>
          <a:blip r:embed="rId3">
            <a:alphaModFix/>
          </a:blip>
          <a:stretch>
            <a:fillRect/>
          </a:stretch>
        </p:blipFill>
        <p:spPr>
          <a:xfrm>
            <a:off x="152400" y="1253775"/>
            <a:ext cx="8839199" cy="4350445"/>
          </a:xfrm>
          <a:prstGeom prst="rect">
            <a:avLst/>
          </a:prstGeom>
          <a:noFill/>
          <a:ln cap="flat" cmpd="sng" w="9525">
            <a:solidFill>
              <a:schemeClr val="dk2"/>
            </a:solidFill>
            <a:prstDash val="solid"/>
            <a:round/>
            <a:headEnd len="sm" w="sm" type="none"/>
            <a:tailEnd len="sm" w="sm" type="none"/>
          </a:ln>
        </p:spPr>
      </p:pic>
      <p:sp>
        <p:nvSpPr>
          <p:cNvPr id="576" name="Google Shape;576;p58"/>
          <p:cNvSpPr/>
          <p:nvPr/>
        </p:nvSpPr>
        <p:spPr>
          <a:xfrm>
            <a:off x="5922800" y="3999025"/>
            <a:ext cx="2725500" cy="311700"/>
          </a:xfrm>
          <a:prstGeom prst="wedgeRectCallout">
            <a:avLst>
              <a:gd fmla="val -51306" name="adj1"/>
              <a:gd fmla="val -8428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Community concerns</a:t>
            </a:r>
            <a:endParaRPr>
              <a:latin typeface="Lato"/>
              <a:ea typeface="Lato"/>
              <a:cs typeface="Lato"/>
              <a:sym typeface="Lato"/>
            </a:endParaRPr>
          </a:p>
        </p:txBody>
      </p:sp>
      <p:sp>
        <p:nvSpPr>
          <p:cNvPr id="577" name="Google Shape;577;p58"/>
          <p:cNvSpPr/>
          <p:nvPr/>
        </p:nvSpPr>
        <p:spPr>
          <a:xfrm>
            <a:off x="3002450" y="2592775"/>
            <a:ext cx="2403900" cy="311700"/>
          </a:xfrm>
          <a:prstGeom prst="wedgeRectCallout">
            <a:avLst>
              <a:gd fmla="val 52218" name="adj1"/>
              <a:gd fmla="val 135411"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Reliable data points</a:t>
            </a:r>
            <a:endParaRPr>
              <a:latin typeface="Lato"/>
              <a:ea typeface="Lato"/>
              <a:cs typeface="Lato"/>
              <a:sym typeface="Lato"/>
            </a:endParaRPr>
          </a:p>
        </p:txBody>
      </p:sp>
      <p:sp>
        <p:nvSpPr>
          <p:cNvPr id="578" name="Google Shape;578;p58"/>
          <p:cNvSpPr/>
          <p:nvPr/>
        </p:nvSpPr>
        <p:spPr>
          <a:xfrm>
            <a:off x="832225" y="5967325"/>
            <a:ext cx="1371600" cy="4104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Locations</a:t>
            </a:r>
            <a:endParaRPr b="1">
              <a:solidFill>
                <a:schemeClr val="lt1"/>
              </a:solidFill>
              <a:latin typeface="Lato"/>
              <a:ea typeface="Lato"/>
              <a:cs typeface="Lato"/>
              <a:sym typeface="Lato"/>
            </a:endParaRPr>
          </a:p>
        </p:txBody>
      </p:sp>
      <p:sp>
        <p:nvSpPr>
          <p:cNvPr id="579" name="Google Shape;579;p58"/>
          <p:cNvSpPr/>
          <p:nvPr/>
        </p:nvSpPr>
        <p:spPr>
          <a:xfrm>
            <a:off x="3838650" y="5967325"/>
            <a:ext cx="1371600" cy="4104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Entities</a:t>
            </a:r>
            <a:endParaRPr b="1">
              <a:solidFill>
                <a:schemeClr val="lt1"/>
              </a:solidFill>
              <a:latin typeface="Lato"/>
              <a:ea typeface="Lato"/>
              <a:cs typeface="Lato"/>
              <a:sym typeface="Lato"/>
            </a:endParaRPr>
          </a:p>
        </p:txBody>
      </p:sp>
      <p:sp>
        <p:nvSpPr>
          <p:cNvPr id="580" name="Google Shape;580;p58"/>
          <p:cNvSpPr/>
          <p:nvPr/>
        </p:nvSpPr>
        <p:spPr>
          <a:xfrm>
            <a:off x="6845075" y="5967325"/>
            <a:ext cx="1371600" cy="4104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Lato"/>
                <a:ea typeface="Lato"/>
                <a:cs typeface="Lato"/>
                <a:sym typeface="Lato"/>
              </a:rPr>
              <a:t>Topics</a:t>
            </a:r>
            <a:endParaRPr b="1">
              <a:solidFill>
                <a:schemeClr val="lt1"/>
              </a:solidFill>
              <a:latin typeface="Lato"/>
              <a:ea typeface="Lato"/>
              <a:cs typeface="Lato"/>
              <a:sym typeface="Lato"/>
            </a:endParaRPr>
          </a:p>
        </p:txBody>
      </p:sp>
      <p:sp>
        <p:nvSpPr>
          <p:cNvPr id="581" name="Google Shape;581;p58"/>
          <p:cNvSpPr/>
          <p:nvPr/>
        </p:nvSpPr>
        <p:spPr>
          <a:xfrm>
            <a:off x="3086475" y="5230200"/>
            <a:ext cx="1785300" cy="311700"/>
          </a:xfrm>
          <a:prstGeom prst="wedgeRectCallout">
            <a:avLst>
              <a:gd fmla="val -50769" name="adj1"/>
              <a:gd fmla="val -93535"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Next steps</a:t>
            </a:r>
            <a:endParaRPr>
              <a:latin typeface="Lato"/>
              <a:ea typeface="Lato"/>
              <a:cs typeface="Lato"/>
              <a:sym typeface="Lato"/>
            </a:endParaRPr>
          </a:p>
        </p:txBody>
      </p:sp>
      <p:sp>
        <p:nvSpPr>
          <p:cNvPr id="582" name="Google Shape;582;p58"/>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Resolutions as a Data Source</a:t>
            </a:r>
            <a:endParaRPr/>
          </a:p>
        </p:txBody>
      </p:sp>
      <p:sp>
        <p:nvSpPr>
          <p:cNvPr id="583" name="Google Shape;583;p58"/>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pic>
        <p:nvPicPr>
          <p:cNvPr id="588" name="Google Shape;588;p59"/>
          <p:cNvPicPr preferRelativeResize="0"/>
          <p:nvPr/>
        </p:nvPicPr>
        <p:blipFill>
          <a:blip r:embed="rId3">
            <a:alphaModFix/>
          </a:blip>
          <a:stretch>
            <a:fillRect/>
          </a:stretch>
        </p:blipFill>
        <p:spPr>
          <a:xfrm>
            <a:off x="152400" y="152400"/>
            <a:ext cx="5010372" cy="6553200"/>
          </a:xfrm>
          <a:prstGeom prst="rect">
            <a:avLst/>
          </a:prstGeom>
          <a:noFill/>
          <a:ln>
            <a:noFill/>
          </a:ln>
        </p:spPr>
      </p:pic>
      <p:pic>
        <p:nvPicPr>
          <p:cNvPr id="589" name="Google Shape;589;p59"/>
          <p:cNvPicPr preferRelativeResize="0"/>
          <p:nvPr/>
        </p:nvPicPr>
        <p:blipFill>
          <a:blip r:embed="rId4">
            <a:alphaModFix/>
          </a:blip>
          <a:stretch>
            <a:fillRect/>
          </a:stretch>
        </p:blipFill>
        <p:spPr>
          <a:xfrm>
            <a:off x="5315172" y="152400"/>
            <a:ext cx="3285095" cy="6553199"/>
          </a:xfrm>
          <a:prstGeom prst="rect">
            <a:avLst/>
          </a:prstGeom>
          <a:noFill/>
          <a:ln>
            <a:noFill/>
          </a:ln>
        </p:spPr>
      </p:pic>
      <p:pic>
        <p:nvPicPr>
          <p:cNvPr id="590" name="Google Shape;590;p59"/>
          <p:cNvPicPr preferRelativeResize="0"/>
          <p:nvPr/>
        </p:nvPicPr>
        <p:blipFill>
          <a:blip r:embed="rId5">
            <a:alphaModFix/>
          </a:blip>
          <a:stretch>
            <a:fillRect/>
          </a:stretch>
        </p:blipFill>
        <p:spPr>
          <a:xfrm>
            <a:off x="1878200" y="1297274"/>
            <a:ext cx="5387601" cy="4585374"/>
          </a:xfrm>
          <a:prstGeom prst="rect">
            <a:avLst/>
          </a:prstGeom>
          <a:noFill/>
          <a:ln>
            <a:noFill/>
          </a:ln>
        </p:spPr>
      </p:pic>
      <p:sp>
        <p:nvSpPr>
          <p:cNvPr id="591" name="Google Shape;591;p59"/>
          <p:cNvSpPr/>
          <p:nvPr/>
        </p:nvSpPr>
        <p:spPr>
          <a:xfrm>
            <a:off x="3607125" y="4088075"/>
            <a:ext cx="4684800" cy="1941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2" name="Google Shape;592;p59"/>
          <p:cNvSpPr/>
          <p:nvPr/>
        </p:nvSpPr>
        <p:spPr>
          <a:xfrm>
            <a:off x="5790600" y="4394100"/>
            <a:ext cx="2221200" cy="13788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Mono Light"/>
                <a:ea typeface="Roboto Mono Light"/>
                <a:cs typeface="Roboto Mono Light"/>
                <a:sym typeface="Roboto Mono Light"/>
              </a:rPr>
              <a:t>What if we could dive into the meeting discussion?</a:t>
            </a:r>
            <a:endParaRPr>
              <a:latin typeface="Roboto Mono Light"/>
              <a:ea typeface="Roboto Mono Light"/>
              <a:cs typeface="Roboto Mono Light"/>
              <a:sym typeface="Roboto Mono Light"/>
            </a:endParaRPr>
          </a:p>
        </p:txBody>
      </p:sp>
      <p:pic>
        <p:nvPicPr>
          <p:cNvPr id="593" name="Google Shape;593;p59"/>
          <p:cNvPicPr preferRelativeResize="0"/>
          <p:nvPr/>
        </p:nvPicPr>
        <p:blipFill>
          <a:blip r:embed="rId6">
            <a:alphaModFix/>
          </a:blip>
          <a:stretch>
            <a:fillRect/>
          </a:stretch>
        </p:blipFill>
        <p:spPr>
          <a:xfrm>
            <a:off x="3773663" y="4285162"/>
            <a:ext cx="1596677" cy="159667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60"/>
          <p:cNvSpPr/>
          <p:nvPr/>
        </p:nvSpPr>
        <p:spPr>
          <a:xfrm>
            <a:off x="4343075" y="2422575"/>
            <a:ext cx="4593000" cy="4356000"/>
          </a:xfrm>
          <a:prstGeom prst="flowChartAlternateProcess">
            <a:avLst/>
          </a:prstGeom>
          <a:solidFill>
            <a:srgbClr val="00E09D"/>
          </a:solidFill>
          <a:ln cap="flat" cmpd="sng" w="7300">
            <a:solidFill>
              <a:srgbClr val="00E09D"/>
            </a:solidFill>
            <a:prstDash val="solid"/>
            <a:round/>
            <a:headEnd len="sm" w="sm" type="none"/>
            <a:tailEnd len="sm" w="sm" type="none"/>
          </a:ln>
        </p:spPr>
        <p:txBody>
          <a:bodyPr anchorCtr="0" anchor="ctr" bIns="70150" lIns="70150" spcFirstLastPara="1" rIns="70150" wrap="square" tIns="70150">
            <a:noAutofit/>
          </a:bodyPr>
          <a:lstStyle/>
          <a:p>
            <a:pPr indent="0" lvl="0" marL="0" rtl="0" algn="ctr">
              <a:spcBef>
                <a:spcPts val="0"/>
              </a:spcBef>
              <a:spcAft>
                <a:spcPts val="0"/>
              </a:spcAft>
              <a:buNone/>
            </a:pPr>
            <a:r>
              <a:t/>
            </a:r>
            <a:endParaRPr sz="1074"/>
          </a:p>
        </p:txBody>
      </p:sp>
      <p:sp>
        <p:nvSpPr>
          <p:cNvPr id="599" name="Google Shape;599;p60"/>
          <p:cNvSpPr/>
          <p:nvPr/>
        </p:nvSpPr>
        <p:spPr>
          <a:xfrm>
            <a:off x="4616987" y="2682370"/>
            <a:ext cx="4044900" cy="3836100"/>
          </a:xfrm>
          <a:prstGeom prst="flowChartAlternateProcess">
            <a:avLst/>
          </a:prstGeom>
          <a:solidFill>
            <a:schemeClr val="lt1"/>
          </a:solidFill>
          <a:ln cap="flat" cmpd="sng" w="7300">
            <a:solidFill>
              <a:srgbClr val="ED315D"/>
            </a:solidFill>
            <a:prstDash val="solid"/>
            <a:round/>
            <a:headEnd len="sm" w="sm" type="none"/>
            <a:tailEnd len="sm" w="sm" type="none"/>
          </a:ln>
        </p:spPr>
        <p:txBody>
          <a:bodyPr anchorCtr="0" anchor="t" bIns="70150" lIns="70150" spcFirstLastPara="1" rIns="70150" wrap="square" tIns="70150">
            <a:noAutofit/>
          </a:bodyPr>
          <a:lstStyle/>
          <a:p>
            <a:pPr indent="0" lvl="0" marL="350792" rtl="0" algn="l">
              <a:spcBef>
                <a:spcPts val="767"/>
              </a:spcBef>
              <a:spcAft>
                <a:spcPts val="0"/>
              </a:spcAft>
              <a:buNone/>
            </a:pPr>
            <a:r>
              <a:t/>
            </a:r>
            <a:endParaRPr sz="1074">
              <a:solidFill>
                <a:schemeClr val="dk1"/>
              </a:solidFill>
            </a:endParaRPr>
          </a:p>
          <a:p>
            <a:pPr indent="0" lvl="0" marL="350792" rtl="0" algn="l">
              <a:spcBef>
                <a:spcPts val="767"/>
              </a:spcBef>
              <a:spcAft>
                <a:spcPts val="0"/>
              </a:spcAft>
              <a:buNone/>
            </a:pPr>
            <a:r>
              <a:t/>
            </a:r>
            <a:endParaRPr sz="1074"/>
          </a:p>
        </p:txBody>
      </p:sp>
      <p:pic>
        <p:nvPicPr>
          <p:cNvPr id="600" name="Google Shape;600;p60"/>
          <p:cNvPicPr preferRelativeResize="0"/>
          <p:nvPr/>
        </p:nvPicPr>
        <p:blipFill rotWithShape="1">
          <a:blip r:embed="rId4">
            <a:alphaModFix/>
          </a:blip>
          <a:srcRect b="20949" l="0" r="0" t="0"/>
          <a:stretch/>
        </p:blipFill>
        <p:spPr>
          <a:xfrm>
            <a:off x="4740788" y="384025"/>
            <a:ext cx="3797574" cy="1837165"/>
          </a:xfrm>
          <a:prstGeom prst="rect">
            <a:avLst/>
          </a:prstGeom>
          <a:noFill/>
          <a:ln cap="flat" cmpd="sng" w="28575">
            <a:solidFill>
              <a:srgbClr val="ED315D"/>
            </a:solidFill>
            <a:prstDash val="solid"/>
            <a:round/>
            <a:headEnd len="sm" w="sm" type="none"/>
            <a:tailEnd len="sm" w="sm" type="none"/>
          </a:ln>
        </p:spPr>
      </p:pic>
      <p:pic>
        <p:nvPicPr>
          <p:cNvPr id="601" name="Google Shape;601;p60"/>
          <p:cNvPicPr preferRelativeResize="0"/>
          <p:nvPr/>
        </p:nvPicPr>
        <p:blipFill rotWithShape="1">
          <a:blip r:embed="rId5">
            <a:alphaModFix/>
          </a:blip>
          <a:srcRect b="75731" l="0" r="0" t="0"/>
          <a:stretch/>
        </p:blipFill>
        <p:spPr>
          <a:xfrm>
            <a:off x="152400" y="168575"/>
            <a:ext cx="3958625" cy="1349975"/>
          </a:xfrm>
          <a:prstGeom prst="rect">
            <a:avLst/>
          </a:prstGeom>
          <a:noFill/>
          <a:ln cap="flat" cmpd="sng" w="38100">
            <a:solidFill>
              <a:srgbClr val="04D99D"/>
            </a:solidFill>
            <a:prstDash val="solid"/>
            <a:round/>
            <a:headEnd len="sm" w="sm" type="none"/>
            <a:tailEnd len="sm" w="sm" type="none"/>
          </a:ln>
        </p:spPr>
      </p:pic>
      <p:sp>
        <p:nvSpPr>
          <p:cNvPr id="602" name="Google Shape;602;p60"/>
          <p:cNvSpPr txBox="1"/>
          <p:nvPr/>
        </p:nvSpPr>
        <p:spPr>
          <a:xfrm>
            <a:off x="4740800" y="3626525"/>
            <a:ext cx="3797700" cy="13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20124D"/>
                </a:solidFill>
                <a:highlight>
                  <a:srgbClr val="FFFFFF"/>
                </a:highlight>
                <a:latin typeface="Lato"/>
                <a:ea typeface="Lato"/>
                <a:cs typeface="Lato"/>
                <a:sym typeface="Lato"/>
              </a:rPr>
              <a:t>“</a:t>
            </a:r>
            <a:r>
              <a:rPr lang="en" sz="1200">
                <a:solidFill>
                  <a:schemeClr val="lt1"/>
                </a:solidFill>
                <a:highlight>
                  <a:srgbClr val="073763"/>
                </a:highlight>
                <a:latin typeface="Lato"/>
                <a:ea typeface="Lato"/>
                <a:cs typeface="Lato"/>
                <a:sym typeface="Lato"/>
              </a:rPr>
              <a:t>Our main concern is that, all parking spaces </a:t>
            </a:r>
            <a:r>
              <a:rPr lang="en" sz="1200">
                <a:solidFill>
                  <a:srgbClr val="20124D"/>
                </a:solidFill>
                <a:highlight>
                  <a:srgbClr val="FFFFFF"/>
                </a:highlight>
                <a:latin typeface="Lato"/>
                <a:ea typeface="Lato"/>
                <a:cs typeface="Lato"/>
                <a:sym typeface="Lato"/>
              </a:rPr>
              <a:t>on Canal Street from Broadway to East Elizabeth Street </a:t>
            </a:r>
            <a:r>
              <a:rPr lang="en" sz="1200">
                <a:solidFill>
                  <a:schemeClr val="lt1"/>
                </a:solidFill>
                <a:highlight>
                  <a:srgbClr val="073763"/>
                </a:highlight>
                <a:latin typeface="Lato"/>
                <a:ea typeface="Lato"/>
                <a:cs typeface="Lato"/>
                <a:sym typeface="Lato"/>
              </a:rPr>
              <a:t>will be removed under the new</a:t>
            </a:r>
            <a:r>
              <a:rPr lang="en" sz="1200">
                <a:solidFill>
                  <a:schemeClr val="lt1"/>
                </a:solidFill>
                <a:highlight>
                  <a:srgbClr val="20124D"/>
                </a:highlight>
                <a:latin typeface="Lato"/>
                <a:ea typeface="Lato"/>
                <a:cs typeface="Lato"/>
                <a:sym typeface="Lato"/>
              </a:rPr>
              <a:t> </a:t>
            </a:r>
            <a:r>
              <a:rPr lang="en" sz="1200">
                <a:solidFill>
                  <a:schemeClr val="lt1"/>
                </a:solidFill>
                <a:highlight>
                  <a:srgbClr val="073763"/>
                </a:highlight>
                <a:latin typeface="Lato"/>
                <a:ea typeface="Lato"/>
                <a:cs typeface="Lato"/>
                <a:sym typeface="Lato"/>
              </a:rPr>
              <a:t>DOT plan to widen the sidewalks.</a:t>
            </a:r>
            <a:r>
              <a:rPr lang="en" sz="1200">
                <a:solidFill>
                  <a:srgbClr val="20124D"/>
                </a:solidFill>
                <a:highlight>
                  <a:srgbClr val="FFFFFF"/>
                </a:highlight>
                <a:latin typeface="Lato"/>
                <a:ea typeface="Lato"/>
                <a:cs typeface="Lato"/>
                <a:sym typeface="Lato"/>
              </a:rPr>
              <a:t> This will create major problems for truck delivery to local businesses and for seniors and patients with mobility impairments, who rely on ambulance or call service to reach the doctor's offices. Especially, since there are about 200 medical providers and two large radiology center on Canal Street.”</a:t>
            </a:r>
            <a:endParaRPr sz="1200">
              <a:solidFill>
                <a:srgbClr val="20124D"/>
              </a:solidFill>
              <a:highlight>
                <a:srgbClr val="FFFFFF"/>
              </a:highlight>
              <a:latin typeface="Lato"/>
              <a:ea typeface="Lato"/>
              <a:cs typeface="Lato"/>
              <a:sym typeface="Lato"/>
            </a:endParaRPr>
          </a:p>
          <a:p>
            <a:pPr indent="0" lvl="0" marL="0" rtl="0" algn="l">
              <a:spcBef>
                <a:spcPts val="1200"/>
              </a:spcBef>
              <a:spcAft>
                <a:spcPts val="0"/>
              </a:spcAft>
              <a:buNone/>
            </a:pPr>
            <a:r>
              <a:t/>
            </a:r>
            <a:endParaRPr sz="1700">
              <a:solidFill>
                <a:schemeClr val="dk2"/>
              </a:solidFill>
              <a:latin typeface="Lato"/>
              <a:ea typeface="Lato"/>
              <a:cs typeface="Lato"/>
              <a:sym typeface="Lato"/>
            </a:endParaRPr>
          </a:p>
        </p:txBody>
      </p:sp>
      <p:sp>
        <p:nvSpPr>
          <p:cNvPr id="603" name="Google Shape;603;p60"/>
          <p:cNvSpPr txBox="1"/>
          <p:nvPr/>
        </p:nvSpPr>
        <p:spPr>
          <a:xfrm>
            <a:off x="6432050" y="5738100"/>
            <a:ext cx="2106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latin typeface="Lato Light"/>
                <a:ea typeface="Lato Light"/>
                <a:cs typeface="Lato Light"/>
                <a:sym typeface="Lato Light"/>
                <a:hlinkClick r:id="rId6"/>
              </a:rPr>
              <a:t>Link to Full Transcript</a:t>
            </a:r>
            <a:endParaRPr>
              <a:latin typeface="Lato Light"/>
              <a:ea typeface="Lato Light"/>
              <a:cs typeface="Lato Light"/>
              <a:sym typeface="Lato Light"/>
            </a:endParaRPr>
          </a:p>
        </p:txBody>
      </p:sp>
      <p:pic>
        <p:nvPicPr>
          <p:cNvPr id="604" name="Google Shape;604;p60"/>
          <p:cNvPicPr preferRelativeResize="0"/>
          <p:nvPr/>
        </p:nvPicPr>
        <p:blipFill>
          <a:blip r:embed="rId7">
            <a:alphaModFix/>
          </a:blip>
          <a:stretch>
            <a:fillRect/>
          </a:stretch>
        </p:blipFill>
        <p:spPr>
          <a:xfrm>
            <a:off x="226025" y="1988700"/>
            <a:ext cx="3797551" cy="3837673"/>
          </a:xfrm>
          <a:prstGeom prst="rect">
            <a:avLst/>
          </a:prstGeom>
          <a:noFill/>
          <a:ln cap="flat" cmpd="sng" w="19050">
            <a:solidFill>
              <a:srgbClr val="00E09D"/>
            </a:solidFill>
            <a:prstDash val="solid"/>
            <a:round/>
            <a:headEnd len="sm" w="sm" type="none"/>
            <a:tailEnd len="sm" w="sm" type="none"/>
          </a:ln>
        </p:spPr>
      </p:pic>
      <p:pic>
        <p:nvPicPr>
          <p:cNvPr id="605" name="Google Shape;605;p60"/>
          <p:cNvPicPr preferRelativeResize="0"/>
          <p:nvPr/>
        </p:nvPicPr>
        <p:blipFill>
          <a:blip r:embed="rId8">
            <a:alphaModFix/>
          </a:blip>
          <a:stretch>
            <a:fillRect/>
          </a:stretch>
        </p:blipFill>
        <p:spPr>
          <a:xfrm>
            <a:off x="5182138" y="2839350"/>
            <a:ext cx="2914863" cy="851325"/>
          </a:xfrm>
          <a:prstGeom prst="rect">
            <a:avLst/>
          </a:prstGeom>
          <a:noFill/>
          <a:ln>
            <a:noFill/>
          </a:ln>
        </p:spPr>
      </p:pic>
      <p:cxnSp>
        <p:nvCxnSpPr>
          <p:cNvPr id="606" name="Google Shape;606;p60"/>
          <p:cNvCxnSpPr/>
          <p:nvPr/>
        </p:nvCxnSpPr>
        <p:spPr>
          <a:xfrm>
            <a:off x="4153925" y="-14700"/>
            <a:ext cx="58800" cy="6887400"/>
          </a:xfrm>
          <a:prstGeom prst="straightConnector1">
            <a:avLst/>
          </a:prstGeom>
          <a:noFill/>
          <a:ln cap="flat" cmpd="sng" w="9525">
            <a:solidFill>
              <a:schemeClr val="dk2"/>
            </a:solidFill>
            <a:prstDash val="dash"/>
            <a:round/>
            <a:headEnd len="med" w="med" type="none"/>
            <a:tailEnd len="med" w="med" type="none"/>
          </a:ln>
        </p:spPr>
      </p:cxnSp>
      <p:sp>
        <p:nvSpPr>
          <p:cNvPr id="607" name="Google Shape;607;p60"/>
          <p:cNvSpPr/>
          <p:nvPr/>
        </p:nvSpPr>
        <p:spPr>
          <a:xfrm>
            <a:off x="6279975" y="643463"/>
            <a:ext cx="1165800" cy="400200"/>
          </a:xfrm>
          <a:prstGeom prst="roundRect">
            <a:avLst>
              <a:gd fmla="val 16667" name="adj"/>
            </a:avLst>
          </a:prstGeom>
          <a:noFill/>
          <a:ln cap="flat" cmpd="sng" w="76200">
            <a:solidFill>
              <a:srgbClr val="00E09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8" name="Google Shape;608;p60"/>
          <p:cNvSpPr/>
          <p:nvPr/>
        </p:nvSpPr>
        <p:spPr>
          <a:xfrm>
            <a:off x="6773775" y="1198675"/>
            <a:ext cx="178200" cy="10689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61"/>
          <p:cNvSpPr/>
          <p:nvPr/>
        </p:nvSpPr>
        <p:spPr>
          <a:xfrm>
            <a:off x="4343075" y="2422575"/>
            <a:ext cx="4593000" cy="4356000"/>
          </a:xfrm>
          <a:prstGeom prst="flowChartAlternateProcess">
            <a:avLst/>
          </a:prstGeom>
          <a:solidFill>
            <a:srgbClr val="00E09D"/>
          </a:solidFill>
          <a:ln cap="flat" cmpd="sng" w="7300">
            <a:solidFill>
              <a:srgbClr val="00E09D"/>
            </a:solidFill>
            <a:prstDash val="solid"/>
            <a:round/>
            <a:headEnd len="sm" w="sm" type="none"/>
            <a:tailEnd len="sm" w="sm" type="none"/>
          </a:ln>
        </p:spPr>
        <p:txBody>
          <a:bodyPr anchorCtr="0" anchor="ctr" bIns="70150" lIns="70150" spcFirstLastPara="1" rIns="70150" wrap="square" tIns="70150">
            <a:noAutofit/>
          </a:bodyPr>
          <a:lstStyle/>
          <a:p>
            <a:pPr indent="0" lvl="0" marL="0" rtl="0" algn="ctr">
              <a:spcBef>
                <a:spcPts val="0"/>
              </a:spcBef>
              <a:spcAft>
                <a:spcPts val="0"/>
              </a:spcAft>
              <a:buNone/>
            </a:pPr>
            <a:r>
              <a:t/>
            </a:r>
            <a:endParaRPr sz="1074"/>
          </a:p>
        </p:txBody>
      </p:sp>
      <p:sp>
        <p:nvSpPr>
          <p:cNvPr id="614" name="Google Shape;614;p61"/>
          <p:cNvSpPr/>
          <p:nvPr/>
        </p:nvSpPr>
        <p:spPr>
          <a:xfrm>
            <a:off x="4616987" y="2682370"/>
            <a:ext cx="4044900" cy="3836100"/>
          </a:xfrm>
          <a:prstGeom prst="flowChartAlternateProcess">
            <a:avLst/>
          </a:prstGeom>
          <a:solidFill>
            <a:schemeClr val="lt1"/>
          </a:solidFill>
          <a:ln cap="flat" cmpd="sng" w="7300">
            <a:solidFill>
              <a:srgbClr val="ED315D"/>
            </a:solidFill>
            <a:prstDash val="solid"/>
            <a:round/>
            <a:headEnd len="sm" w="sm" type="none"/>
            <a:tailEnd len="sm" w="sm" type="none"/>
          </a:ln>
        </p:spPr>
        <p:txBody>
          <a:bodyPr anchorCtr="0" anchor="t" bIns="70150" lIns="70150" spcFirstLastPara="1" rIns="70150" wrap="square" tIns="70150">
            <a:noAutofit/>
          </a:bodyPr>
          <a:lstStyle/>
          <a:p>
            <a:pPr indent="0" lvl="0" marL="350792" rtl="0" algn="l">
              <a:spcBef>
                <a:spcPts val="767"/>
              </a:spcBef>
              <a:spcAft>
                <a:spcPts val="0"/>
              </a:spcAft>
              <a:buNone/>
            </a:pPr>
            <a:r>
              <a:t/>
            </a:r>
            <a:endParaRPr sz="1074">
              <a:solidFill>
                <a:schemeClr val="dk1"/>
              </a:solidFill>
            </a:endParaRPr>
          </a:p>
          <a:p>
            <a:pPr indent="0" lvl="0" marL="350792" rtl="0" algn="l">
              <a:spcBef>
                <a:spcPts val="767"/>
              </a:spcBef>
              <a:spcAft>
                <a:spcPts val="0"/>
              </a:spcAft>
              <a:buNone/>
            </a:pPr>
            <a:r>
              <a:t/>
            </a:r>
            <a:endParaRPr sz="1074"/>
          </a:p>
        </p:txBody>
      </p:sp>
      <p:pic>
        <p:nvPicPr>
          <p:cNvPr id="615" name="Google Shape;615;p61"/>
          <p:cNvPicPr preferRelativeResize="0"/>
          <p:nvPr/>
        </p:nvPicPr>
        <p:blipFill rotWithShape="1">
          <a:blip r:embed="rId3">
            <a:alphaModFix/>
          </a:blip>
          <a:srcRect b="20949" l="0" r="0" t="0"/>
          <a:stretch/>
        </p:blipFill>
        <p:spPr>
          <a:xfrm>
            <a:off x="4740788" y="384025"/>
            <a:ext cx="3797574" cy="1837165"/>
          </a:xfrm>
          <a:prstGeom prst="rect">
            <a:avLst/>
          </a:prstGeom>
          <a:noFill/>
          <a:ln cap="flat" cmpd="sng" w="28575">
            <a:solidFill>
              <a:srgbClr val="ED315D"/>
            </a:solidFill>
            <a:prstDash val="solid"/>
            <a:round/>
            <a:headEnd len="sm" w="sm" type="none"/>
            <a:tailEnd len="sm" w="sm" type="none"/>
          </a:ln>
        </p:spPr>
      </p:pic>
      <p:pic>
        <p:nvPicPr>
          <p:cNvPr id="616" name="Google Shape;616;p61"/>
          <p:cNvPicPr preferRelativeResize="0"/>
          <p:nvPr/>
        </p:nvPicPr>
        <p:blipFill rotWithShape="1">
          <a:blip r:embed="rId4">
            <a:alphaModFix/>
          </a:blip>
          <a:srcRect b="75731" l="0" r="0" t="0"/>
          <a:stretch/>
        </p:blipFill>
        <p:spPr>
          <a:xfrm>
            <a:off x="152400" y="168575"/>
            <a:ext cx="3958625" cy="1349975"/>
          </a:xfrm>
          <a:prstGeom prst="rect">
            <a:avLst/>
          </a:prstGeom>
          <a:noFill/>
          <a:ln cap="flat" cmpd="sng" w="38100">
            <a:solidFill>
              <a:srgbClr val="04D99D"/>
            </a:solidFill>
            <a:prstDash val="solid"/>
            <a:round/>
            <a:headEnd len="sm" w="sm" type="none"/>
            <a:tailEnd len="sm" w="sm" type="none"/>
          </a:ln>
        </p:spPr>
      </p:pic>
      <p:sp>
        <p:nvSpPr>
          <p:cNvPr id="617" name="Google Shape;617;p61"/>
          <p:cNvSpPr txBox="1"/>
          <p:nvPr/>
        </p:nvSpPr>
        <p:spPr>
          <a:xfrm>
            <a:off x="4740800" y="3626525"/>
            <a:ext cx="3797700" cy="13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20124D"/>
                </a:solidFill>
                <a:highlight>
                  <a:srgbClr val="FFFFFF"/>
                </a:highlight>
                <a:latin typeface="Lato"/>
                <a:ea typeface="Lato"/>
                <a:cs typeface="Lato"/>
                <a:sym typeface="Lato"/>
              </a:rPr>
              <a:t>“</a:t>
            </a:r>
            <a:r>
              <a:rPr lang="en" sz="1200">
                <a:solidFill>
                  <a:schemeClr val="lt1"/>
                </a:solidFill>
                <a:highlight>
                  <a:srgbClr val="073763"/>
                </a:highlight>
                <a:latin typeface="Lato"/>
                <a:ea typeface="Lato"/>
                <a:cs typeface="Lato"/>
                <a:sym typeface="Lato"/>
              </a:rPr>
              <a:t>Our main concern is that, all parking spaces </a:t>
            </a:r>
            <a:r>
              <a:rPr lang="en" sz="1200">
                <a:solidFill>
                  <a:srgbClr val="20124D"/>
                </a:solidFill>
                <a:highlight>
                  <a:srgbClr val="FFFFFF"/>
                </a:highlight>
                <a:latin typeface="Lato"/>
                <a:ea typeface="Lato"/>
                <a:cs typeface="Lato"/>
                <a:sym typeface="Lato"/>
              </a:rPr>
              <a:t>on Canal Street from Broadway to East Elizabeth Street </a:t>
            </a:r>
            <a:r>
              <a:rPr lang="en" sz="1200">
                <a:solidFill>
                  <a:schemeClr val="lt1"/>
                </a:solidFill>
                <a:highlight>
                  <a:srgbClr val="073763"/>
                </a:highlight>
                <a:latin typeface="Lato"/>
                <a:ea typeface="Lato"/>
                <a:cs typeface="Lato"/>
                <a:sym typeface="Lato"/>
              </a:rPr>
              <a:t>will be removed under the new</a:t>
            </a:r>
            <a:r>
              <a:rPr lang="en" sz="1200">
                <a:solidFill>
                  <a:schemeClr val="lt1"/>
                </a:solidFill>
                <a:highlight>
                  <a:srgbClr val="20124D"/>
                </a:highlight>
                <a:latin typeface="Lato"/>
                <a:ea typeface="Lato"/>
                <a:cs typeface="Lato"/>
                <a:sym typeface="Lato"/>
              </a:rPr>
              <a:t> </a:t>
            </a:r>
            <a:r>
              <a:rPr lang="en" sz="1200">
                <a:solidFill>
                  <a:schemeClr val="lt1"/>
                </a:solidFill>
                <a:highlight>
                  <a:srgbClr val="073763"/>
                </a:highlight>
                <a:latin typeface="Lato"/>
                <a:ea typeface="Lato"/>
                <a:cs typeface="Lato"/>
                <a:sym typeface="Lato"/>
              </a:rPr>
              <a:t>DOT plan to widen the sidewalks.</a:t>
            </a:r>
            <a:r>
              <a:rPr lang="en" sz="1200">
                <a:solidFill>
                  <a:srgbClr val="20124D"/>
                </a:solidFill>
                <a:highlight>
                  <a:srgbClr val="FFFFFF"/>
                </a:highlight>
                <a:latin typeface="Lato"/>
                <a:ea typeface="Lato"/>
                <a:cs typeface="Lato"/>
                <a:sym typeface="Lato"/>
              </a:rPr>
              <a:t> This will create major problems for truck delivery to local businesses and for seniors and patients with mobility impairments, who rely on ambulance or call service to reach the doctor's offices. Especially, since there are about 200 medical providers and two large radiology center on Canal Street.”</a:t>
            </a:r>
            <a:endParaRPr sz="1200">
              <a:solidFill>
                <a:srgbClr val="20124D"/>
              </a:solidFill>
              <a:highlight>
                <a:srgbClr val="FFFFFF"/>
              </a:highlight>
              <a:latin typeface="Lato"/>
              <a:ea typeface="Lato"/>
              <a:cs typeface="Lato"/>
              <a:sym typeface="Lato"/>
            </a:endParaRPr>
          </a:p>
          <a:p>
            <a:pPr indent="0" lvl="0" marL="0" rtl="0" algn="l">
              <a:spcBef>
                <a:spcPts val="1200"/>
              </a:spcBef>
              <a:spcAft>
                <a:spcPts val="0"/>
              </a:spcAft>
              <a:buNone/>
            </a:pPr>
            <a:r>
              <a:t/>
            </a:r>
            <a:endParaRPr sz="1700">
              <a:solidFill>
                <a:schemeClr val="dk2"/>
              </a:solidFill>
              <a:latin typeface="Lato"/>
              <a:ea typeface="Lato"/>
              <a:cs typeface="Lato"/>
              <a:sym typeface="Lato"/>
            </a:endParaRPr>
          </a:p>
        </p:txBody>
      </p:sp>
      <p:sp>
        <p:nvSpPr>
          <p:cNvPr id="618" name="Google Shape;618;p61"/>
          <p:cNvSpPr txBox="1"/>
          <p:nvPr/>
        </p:nvSpPr>
        <p:spPr>
          <a:xfrm>
            <a:off x="6432050" y="5738100"/>
            <a:ext cx="2106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5"/>
              </a:rPr>
              <a:t>Link to Full Transcript</a:t>
            </a:r>
            <a:endParaRPr/>
          </a:p>
        </p:txBody>
      </p:sp>
      <p:pic>
        <p:nvPicPr>
          <p:cNvPr id="619" name="Google Shape;619;p61"/>
          <p:cNvPicPr preferRelativeResize="0"/>
          <p:nvPr/>
        </p:nvPicPr>
        <p:blipFill>
          <a:blip r:embed="rId6">
            <a:alphaModFix/>
          </a:blip>
          <a:stretch>
            <a:fillRect/>
          </a:stretch>
        </p:blipFill>
        <p:spPr>
          <a:xfrm>
            <a:off x="226025" y="1988700"/>
            <a:ext cx="3797551" cy="3837673"/>
          </a:xfrm>
          <a:prstGeom prst="rect">
            <a:avLst/>
          </a:prstGeom>
          <a:noFill/>
          <a:ln cap="flat" cmpd="sng" w="19050">
            <a:solidFill>
              <a:srgbClr val="00E09D"/>
            </a:solidFill>
            <a:prstDash val="solid"/>
            <a:round/>
            <a:headEnd len="sm" w="sm" type="none"/>
            <a:tailEnd len="sm" w="sm" type="none"/>
          </a:ln>
        </p:spPr>
      </p:pic>
      <p:pic>
        <p:nvPicPr>
          <p:cNvPr id="620" name="Google Shape;620;p61"/>
          <p:cNvPicPr preferRelativeResize="0"/>
          <p:nvPr/>
        </p:nvPicPr>
        <p:blipFill>
          <a:blip r:embed="rId7">
            <a:alphaModFix/>
          </a:blip>
          <a:stretch>
            <a:fillRect/>
          </a:stretch>
        </p:blipFill>
        <p:spPr>
          <a:xfrm>
            <a:off x="5182138" y="2839350"/>
            <a:ext cx="2914863" cy="851325"/>
          </a:xfrm>
          <a:prstGeom prst="rect">
            <a:avLst/>
          </a:prstGeom>
          <a:noFill/>
          <a:ln>
            <a:noFill/>
          </a:ln>
        </p:spPr>
      </p:pic>
      <p:cxnSp>
        <p:nvCxnSpPr>
          <p:cNvPr id="621" name="Google Shape;621;p61"/>
          <p:cNvCxnSpPr/>
          <p:nvPr/>
        </p:nvCxnSpPr>
        <p:spPr>
          <a:xfrm>
            <a:off x="4153925" y="-14700"/>
            <a:ext cx="58800" cy="6887400"/>
          </a:xfrm>
          <a:prstGeom prst="straightConnector1">
            <a:avLst/>
          </a:prstGeom>
          <a:noFill/>
          <a:ln cap="flat" cmpd="sng" w="9525">
            <a:solidFill>
              <a:schemeClr val="dk2"/>
            </a:solidFill>
            <a:prstDash val="dash"/>
            <a:round/>
            <a:headEnd len="med" w="med" type="none"/>
            <a:tailEnd len="med" w="med" type="none"/>
          </a:ln>
        </p:spPr>
      </p:cxnSp>
      <p:sp>
        <p:nvSpPr>
          <p:cNvPr id="622" name="Google Shape;622;p61"/>
          <p:cNvSpPr/>
          <p:nvPr/>
        </p:nvSpPr>
        <p:spPr>
          <a:xfrm>
            <a:off x="6279975" y="643463"/>
            <a:ext cx="1165800" cy="400200"/>
          </a:xfrm>
          <a:prstGeom prst="roundRect">
            <a:avLst>
              <a:gd fmla="val 16667" name="adj"/>
            </a:avLst>
          </a:prstGeom>
          <a:noFill/>
          <a:ln cap="flat" cmpd="sng" w="76200">
            <a:solidFill>
              <a:srgbClr val="00E09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3" name="Google Shape;623;p61"/>
          <p:cNvSpPr/>
          <p:nvPr/>
        </p:nvSpPr>
        <p:spPr>
          <a:xfrm>
            <a:off x="6773775" y="1198675"/>
            <a:ext cx="178200" cy="10689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4" name="Google Shape;624;p61"/>
          <p:cNvSpPr/>
          <p:nvPr/>
        </p:nvSpPr>
        <p:spPr>
          <a:xfrm>
            <a:off x="3773675" y="4080750"/>
            <a:ext cx="4495500" cy="20055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5" name="Google Shape;625;p61"/>
          <p:cNvSpPr/>
          <p:nvPr/>
        </p:nvSpPr>
        <p:spPr>
          <a:xfrm>
            <a:off x="5790600" y="4394100"/>
            <a:ext cx="2221200" cy="13788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Mono Light"/>
                <a:ea typeface="Roboto Mono Light"/>
                <a:cs typeface="Roboto Mono Light"/>
                <a:sym typeface="Roboto Mono Light"/>
              </a:rPr>
              <a:t>What if we could search across all 59 community boards?</a:t>
            </a:r>
            <a:endParaRPr>
              <a:latin typeface="Roboto Mono Light"/>
              <a:ea typeface="Roboto Mono Light"/>
              <a:cs typeface="Roboto Mono Light"/>
              <a:sym typeface="Roboto Mono Light"/>
            </a:endParaRPr>
          </a:p>
        </p:txBody>
      </p:sp>
      <p:pic>
        <p:nvPicPr>
          <p:cNvPr id="626" name="Google Shape;626;p61"/>
          <p:cNvPicPr preferRelativeResize="0"/>
          <p:nvPr/>
        </p:nvPicPr>
        <p:blipFill>
          <a:blip r:embed="rId8">
            <a:alphaModFix/>
          </a:blip>
          <a:stretch>
            <a:fillRect/>
          </a:stretch>
        </p:blipFill>
        <p:spPr>
          <a:xfrm>
            <a:off x="3773663" y="4285162"/>
            <a:ext cx="1596677" cy="159667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0" name="Shape 630"/>
        <p:cNvGrpSpPr/>
        <p:nvPr/>
      </p:nvGrpSpPr>
      <p:grpSpPr>
        <a:xfrm>
          <a:off x="0" y="0"/>
          <a:ext cx="0" cy="0"/>
          <a:chOff x="0" y="0"/>
          <a:chExt cx="0" cy="0"/>
        </a:xfrm>
      </p:grpSpPr>
      <p:sp>
        <p:nvSpPr>
          <p:cNvPr id="631" name="Google Shape;631;p62"/>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 sz="2200">
                <a:solidFill>
                  <a:schemeClr val="accent2"/>
                </a:solidFill>
                <a:latin typeface="Lato"/>
                <a:ea typeface="Lato"/>
                <a:cs typeface="Lato"/>
                <a:sym typeface="Lato"/>
              </a:rPr>
              <a:t>Join the Party! There are More Questions to Explore</a:t>
            </a:r>
            <a:endParaRPr b="1" sz="2200">
              <a:solidFill>
                <a:srgbClr val="212121"/>
              </a:solidFill>
              <a:latin typeface="Lato"/>
              <a:ea typeface="Lato"/>
              <a:cs typeface="Lato"/>
              <a:sym typeface="Lato"/>
            </a:endParaRPr>
          </a:p>
        </p:txBody>
      </p:sp>
      <p:sp>
        <p:nvSpPr>
          <p:cNvPr id="632" name="Google Shape;632;p62"/>
          <p:cNvSpPr txBox="1"/>
          <p:nvPr/>
        </p:nvSpPr>
        <p:spPr>
          <a:xfrm>
            <a:off x="7863840" y="182880"/>
            <a:ext cx="1188600" cy="2307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 sz="900" u="none" cap="none" strike="noStrike">
                <a:solidFill>
                  <a:srgbClr val="757575"/>
                </a:solidFill>
                <a:latin typeface="Lato"/>
                <a:ea typeface="Lato"/>
                <a:cs typeface="Lato"/>
                <a:sym typeface="Lato"/>
              </a:rPr>
              <a:t>16 / 16</a:t>
            </a:r>
            <a:endParaRPr/>
          </a:p>
        </p:txBody>
      </p:sp>
      <p:sp>
        <p:nvSpPr>
          <p:cNvPr id="633" name="Google Shape;633;p62"/>
          <p:cNvSpPr/>
          <p:nvPr/>
        </p:nvSpPr>
        <p:spPr>
          <a:xfrm>
            <a:off x="0" y="841248"/>
            <a:ext cx="9144000" cy="411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34" name="Google Shape;634;p62"/>
          <p:cNvSpPr txBox="1"/>
          <p:nvPr/>
        </p:nvSpPr>
        <p:spPr>
          <a:xfrm>
            <a:off x="301752" y="987552"/>
            <a:ext cx="3840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ED315D"/>
                </a:solidFill>
                <a:latin typeface="Lato"/>
                <a:ea typeface="Lato"/>
                <a:cs typeface="Lato"/>
                <a:sym typeface="Lato"/>
              </a:rPr>
              <a:t>?</a:t>
            </a:r>
            <a:endParaRPr>
              <a:solidFill>
                <a:srgbClr val="ED315D"/>
              </a:solidFill>
            </a:endParaRPr>
          </a:p>
        </p:txBody>
      </p:sp>
      <p:sp>
        <p:nvSpPr>
          <p:cNvPr id="635" name="Google Shape;635;p62"/>
          <p:cNvSpPr txBox="1"/>
          <p:nvPr/>
        </p:nvSpPr>
        <p:spPr>
          <a:xfrm>
            <a:off x="713232" y="987552"/>
            <a:ext cx="82296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600">
                <a:solidFill>
                  <a:srgbClr val="212121"/>
                </a:solidFill>
                <a:latin typeface="Lato"/>
                <a:ea typeface="Lato"/>
                <a:cs typeface="Lato"/>
                <a:sym typeface="Lato"/>
              </a:rPr>
              <a:t>A Tool for Civic Inquiry</a:t>
            </a:r>
            <a:endParaRPr b="1" sz="1600">
              <a:latin typeface="Lato"/>
              <a:ea typeface="Lato"/>
              <a:cs typeface="Lato"/>
              <a:sym typeface="Lato"/>
            </a:endParaRPr>
          </a:p>
        </p:txBody>
      </p:sp>
      <p:sp>
        <p:nvSpPr>
          <p:cNvPr id="636" name="Google Shape;636;p62"/>
          <p:cNvSpPr txBox="1"/>
          <p:nvPr/>
        </p:nvSpPr>
        <p:spPr>
          <a:xfrm>
            <a:off x="713232" y="1335024"/>
            <a:ext cx="8229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500">
                <a:solidFill>
                  <a:srgbClr val="757575"/>
                </a:solidFill>
                <a:latin typeface="Lato"/>
                <a:ea typeface="Lato"/>
                <a:cs typeface="Lato"/>
                <a:sym typeface="Lato"/>
              </a:rPr>
              <a:t>W</a:t>
            </a:r>
            <a:r>
              <a:rPr i="0" lang="en" sz="1500" u="none" cap="none" strike="noStrike">
                <a:solidFill>
                  <a:srgbClr val="757575"/>
                </a:solidFill>
                <a:latin typeface="Lato"/>
                <a:ea typeface="Lato"/>
                <a:cs typeface="Lato"/>
                <a:sym typeface="Lato"/>
              </a:rPr>
              <a:t>hat happen</a:t>
            </a:r>
            <a:r>
              <a:rPr lang="en" sz="1500">
                <a:solidFill>
                  <a:srgbClr val="757575"/>
                </a:solidFill>
                <a:latin typeface="Lato"/>
                <a:ea typeface="Lato"/>
                <a:cs typeface="Lato"/>
                <a:sym typeface="Lato"/>
              </a:rPr>
              <a:t>s</a:t>
            </a:r>
            <a:r>
              <a:rPr i="0" lang="en" sz="1500" u="none" cap="none" strike="noStrike">
                <a:solidFill>
                  <a:srgbClr val="757575"/>
                </a:solidFill>
                <a:latin typeface="Lato"/>
                <a:ea typeface="Lato"/>
                <a:cs typeface="Lato"/>
                <a:sym typeface="Lato"/>
              </a:rPr>
              <a:t> next. Did the agency comply? Did the developer get approved?</a:t>
            </a:r>
            <a:r>
              <a:rPr lang="en" sz="1500">
                <a:solidFill>
                  <a:srgbClr val="757575"/>
                </a:solidFill>
                <a:latin typeface="Lato"/>
                <a:ea typeface="Lato"/>
                <a:cs typeface="Lato"/>
                <a:sym typeface="Lato"/>
              </a:rPr>
              <a:t> </a:t>
            </a:r>
            <a:endParaRPr sz="1500">
              <a:latin typeface="Lato"/>
              <a:ea typeface="Lato"/>
              <a:cs typeface="Lato"/>
              <a:sym typeface="Lato"/>
            </a:endParaRPr>
          </a:p>
        </p:txBody>
      </p:sp>
      <p:sp>
        <p:nvSpPr>
          <p:cNvPr id="637" name="Google Shape;637;p62"/>
          <p:cNvSpPr/>
          <p:nvPr/>
        </p:nvSpPr>
        <p:spPr>
          <a:xfrm>
            <a:off x="301752" y="1810512"/>
            <a:ext cx="8540400" cy="18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38" name="Google Shape;638;p62"/>
          <p:cNvSpPr txBox="1"/>
          <p:nvPr/>
        </p:nvSpPr>
        <p:spPr>
          <a:xfrm>
            <a:off x="301752" y="1920240"/>
            <a:ext cx="3840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ED315D"/>
                </a:solidFill>
                <a:latin typeface="Lato"/>
                <a:ea typeface="Lato"/>
                <a:cs typeface="Lato"/>
                <a:sym typeface="Lato"/>
              </a:rPr>
              <a:t>?</a:t>
            </a:r>
            <a:endParaRPr>
              <a:solidFill>
                <a:srgbClr val="ED315D"/>
              </a:solidFill>
            </a:endParaRPr>
          </a:p>
        </p:txBody>
      </p:sp>
      <p:sp>
        <p:nvSpPr>
          <p:cNvPr id="639" name="Google Shape;639;p62"/>
          <p:cNvSpPr txBox="1"/>
          <p:nvPr/>
        </p:nvSpPr>
        <p:spPr>
          <a:xfrm>
            <a:off x="713232" y="1920240"/>
            <a:ext cx="82296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212121"/>
                </a:solidFill>
                <a:latin typeface="Lato"/>
                <a:ea typeface="Lato"/>
                <a:cs typeface="Lato"/>
                <a:sym typeface="Lato"/>
              </a:rPr>
              <a:t>Extend to all 59 </a:t>
            </a:r>
            <a:r>
              <a:rPr b="1" lang="en" sz="1600">
                <a:solidFill>
                  <a:srgbClr val="212121"/>
                </a:solidFill>
                <a:latin typeface="Lato"/>
                <a:ea typeface="Lato"/>
                <a:cs typeface="Lato"/>
                <a:sym typeface="Lato"/>
              </a:rPr>
              <a:t>Community Boards</a:t>
            </a:r>
            <a:endParaRPr b="1" sz="1600">
              <a:latin typeface="Lato"/>
              <a:ea typeface="Lato"/>
              <a:cs typeface="Lato"/>
              <a:sym typeface="Lato"/>
            </a:endParaRPr>
          </a:p>
        </p:txBody>
      </p:sp>
      <p:sp>
        <p:nvSpPr>
          <p:cNvPr id="640" name="Google Shape;640;p62"/>
          <p:cNvSpPr txBox="1"/>
          <p:nvPr/>
        </p:nvSpPr>
        <p:spPr>
          <a:xfrm>
            <a:off x="713232" y="2232550"/>
            <a:ext cx="8229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rgbClr val="757575"/>
                </a:solidFill>
                <a:latin typeface="Lato"/>
                <a:ea typeface="Lato"/>
                <a:cs typeface="Lato"/>
                <a:sym typeface="Lato"/>
              </a:rPr>
              <a:t>How</a:t>
            </a:r>
            <a:r>
              <a:rPr lang="en" sz="1500">
                <a:solidFill>
                  <a:srgbClr val="757575"/>
                </a:solidFill>
                <a:latin typeface="Lato"/>
                <a:ea typeface="Lato"/>
                <a:cs typeface="Lato"/>
                <a:sym typeface="Lato"/>
              </a:rPr>
              <a:t> might we</a:t>
            </a:r>
            <a:r>
              <a:rPr i="0" lang="en" sz="1500" u="none" cap="none" strike="noStrike">
                <a:solidFill>
                  <a:srgbClr val="757575"/>
                </a:solidFill>
                <a:latin typeface="Lato"/>
                <a:ea typeface="Lato"/>
                <a:cs typeface="Lato"/>
                <a:sym typeface="Lato"/>
              </a:rPr>
              <a:t> generalize the pipeline? Each board </a:t>
            </a:r>
            <a:r>
              <a:rPr lang="en" sz="1500">
                <a:solidFill>
                  <a:srgbClr val="757575"/>
                </a:solidFill>
                <a:latin typeface="Lato"/>
                <a:ea typeface="Lato"/>
                <a:cs typeface="Lato"/>
                <a:sym typeface="Lato"/>
              </a:rPr>
              <a:t>formats their </a:t>
            </a:r>
            <a:r>
              <a:rPr i="0" lang="en" sz="1500" u="none" cap="none" strike="noStrike">
                <a:solidFill>
                  <a:srgbClr val="757575"/>
                </a:solidFill>
                <a:latin typeface="Lato"/>
                <a:ea typeface="Lato"/>
                <a:cs typeface="Lato"/>
                <a:sym typeface="Lato"/>
              </a:rPr>
              <a:t> minutes differently.</a:t>
            </a:r>
            <a:endParaRPr sz="1500">
              <a:latin typeface="Lato"/>
              <a:ea typeface="Lato"/>
              <a:cs typeface="Lato"/>
              <a:sym typeface="Lato"/>
            </a:endParaRPr>
          </a:p>
        </p:txBody>
      </p:sp>
      <p:sp>
        <p:nvSpPr>
          <p:cNvPr id="641" name="Google Shape;641;p62"/>
          <p:cNvSpPr/>
          <p:nvPr/>
        </p:nvSpPr>
        <p:spPr>
          <a:xfrm>
            <a:off x="301752" y="2743200"/>
            <a:ext cx="8540400" cy="18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42" name="Google Shape;642;p62"/>
          <p:cNvSpPr txBox="1"/>
          <p:nvPr/>
        </p:nvSpPr>
        <p:spPr>
          <a:xfrm>
            <a:off x="365752" y="2900891"/>
            <a:ext cx="3840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ED315D"/>
                </a:solidFill>
                <a:latin typeface="Lato"/>
                <a:ea typeface="Lato"/>
                <a:cs typeface="Lato"/>
                <a:sym typeface="Lato"/>
              </a:rPr>
              <a:t>?</a:t>
            </a:r>
            <a:endParaRPr>
              <a:solidFill>
                <a:srgbClr val="ED315D"/>
              </a:solidFill>
            </a:endParaRPr>
          </a:p>
        </p:txBody>
      </p:sp>
      <p:sp>
        <p:nvSpPr>
          <p:cNvPr id="643" name="Google Shape;643;p62"/>
          <p:cNvSpPr txBox="1"/>
          <p:nvPr/>
        </p:nvSpPr>
        <p:spPr>
          <a:xfrm>
            <a:off x="777232" y="2900891"/>
            <a:ext cx="82296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600">
                <a:solidFill>
                  <a:srgbClr val="212121"/>
                </a:solidFill>
                <a:latin typeface="Lato"/>
                <a:ea typeface="Lato"/>
                <a:cs typeface="Lato"/>
                <a:sym typeface="Lato"/>
              </a:rPr>
              <a:t>Connect to the</a:t>
            </a:r>
            <a:r>
              <a:rPr b="1" i="0" lang="en" sz="1600" u="none" cap="none" strike="noStrike">
                <a:solidFill>
                  <a:srgbClr val="212121"/>
                </a:solidFill>
                <a:latin typeface="Lato"/>
                <a:ea typeface="Lato"/>
                <a:cs typeface="Lato"/>
                <a:sym typeface="Lato"/>
              </a:rPr>
              <a:t> </a:t>
            </a:r>
            <a:r>
              <a:rPr b="1" lang="en" sz="1600">
                <a:solidFill>
                  <a:srgbClr val="212121"/>
                </a:solidFill>
                <a:latin typeface="Lato"/>
                <a:ea typeface="Lato"/>
                <a:cs typeface="Lato"/>
                <a:sym typeface="Lato"/>
              </a:rPr>
              <a:t>C</a:t>
            </a:r>
            <a:r>
              <a:rPr b="1" i="0" lang="en" sz="1600" u="none" cap="none" strike="noStrike">
                <a:solidFill>
                  <a:srgbClr val="212121"/>
                </a:solidFill>
                <a:latin typeface="Lato"/>
                <a:ea typeface="Lato"/>
                <a:cs typeface="Lato"/>
                <a:sym typeface="Lato"/>
              </a:rPr>
              <a:t>ommittee </a:t>
            </a:r>
            <a:r>
              <a:rPr b="1" lang="en" sz="1600">
                <a:solidFill>
                  <a:srgbClr val="212121"/>
                </a:solidFill>
                <a:latin typeface="Lato"/>
                <a:ea typeface="Lato"/>
                <a:cs typeface="Lato"/>
                <a:sym typeface="Lato"/>
              </a:rPr>
              <a:t>L</a:t>
            </a:r>
            <a:r>
              <a:rPr b="1" i="0" lang="en" sz="1600" u="none" cap="none" strike="noStrike">
                <a:solidFill>
                  <a:srgbClr val="212121"/>
                </a:solidFill>
                <a:latin typeface="Lato"/>
                <a:ea typeface="Lato"/>
                <a:cs typeface="Lato"/>
                <a:sym typeface="Lato"/>
              </a:rPr>
              <a:t>ayer</a:t>
            </a:r>
            <a:endParaRPr b="1" sz="1600">
              <a:latin typeface="Lato"/>
              <a:ea typeface="Lato"/>
              <a:cs typeface="Lato"/>
              <a:sym typeface="Lato"/>
            </a:endParaRPr>
          </a:p>
        </p:txBody>
      </p:sp>
      <p:sp>
        <p:nvSpPr>
          <p:cNvPr id="644" name="Google Shape;644;p62"/>
          <p:cNvSpPr txBox="1"/>
          <p:nvPr/>
        </p:nvSpPr>
        <p:spPr>
          <a:xfrm>
            <a:off x="777232" y="3248363"/>
            <a:ext cx="8229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rgbClr val="757575"/>
                </a:solidFill>
                <a:latin typeface="Lato"/>
                <a:ea typeface="Lato"/>
                <a:cs typeface="Lato"/>
                <a:sym typeface="Lato"/>
              </a:rPr>
              <a:t>Real deliberation happens in committees — </a:t>
            </a:r>
            <a:r>
              <a:rPr lang="en" sz="1500">
                <a:solidFill>
                  <a:srgbClr val="757575"/>
                </a:solidFill>
                <a:latin typeface="Lato"/>
                <a:ea typeface="Lato"/>
                <a:cs typeface="Lato"/>
                <a:sym typeface="Lato"/>
              </a:rPr>
              <a:t>can we connect conversation context to resolutions?</a:t>
            </a:r>
            <a:endParaRPr sz="1700">
              <a:latin typeface="Lato"/>
              <a:ea typeface="Lato"/>
              <a:cs typeface="Lato"/>
              <a:sym typeface="Lato"/>
            </a:endParaRPr>
          </a:p>
        </p:txBody>
      </p:sp>
      <p:sp>
        <p:nvSpPr>
          <p:cNvPr id="645" name="Google Shape;645;p62"/>
          <p:cNvSpPr/>
          <p:nvPr/>
        </p:nvSpPr>
        <p:spPr>
          <a:xfrm>
            <a:off x="365752" y="3723851"/>
            <a:ext cx="8540400" cy="18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46" name="Google Shape;646;p62"/>
          <p:cNvSpPr/>
          <p:nvPr/>
        </p:nvSpPr>
        <p:spPr>
          <a:xfrm>
            <a:off x="0" y="4846320"/>
            <a:ext cx="9144000" cy="2011800"/>
          </a:xfrm>
          <a:prstGeom prst="rect">
            <a:avLst/>
          </a:prstGeom>
          <a:solidFill>
            <a:srgbClr val="212121"/>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47" name="Google Shape;647;p62"/>
          <p:cNvSpPr txBox="1"/>
          <p:nvPr/>
        </p:nvSpPr>
        <p:spPr>
          <a:xfrm>
            <a:off x="365752" y="3873604"/>
            <a:ext cx="3840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800" u="none" cap="none" strike="noStrike">
                <a:solidFill>
                  <a:srgbClr val="ED315D"/>
                </a:solidFill>
                <a:latin typeface="Lato"/>
                <a:ea typeface="Lato"/>
                <a:cs typeface="Lato"/>
                <a:sym typeface="Lato"/>
              </a:rPr>
              <a:t>?</a:t>
            </a:r>
            <a:endParaRPr>
              <a:solidFill>
                <a:srgbClr val="ED315D"/>
              </a:solidFill>
            </a:endParaRPr>
          </a:p>
        </p:txBody>
      </p:sp>
      <p:sp>
        <p:nvSpPr>
          <p:cNvPr id="648" name="Google Shape;648;p62"/>
          <p:cNvSpPr txBox="1"/>
          <p:nvPr/>
        </p:nvSpPr>
        <p:spPr>
          <a:xfrm>
            <a:off x="777232" y="3873604"/>
            <a:ext cx="82296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1600">
                <a:solidFill>
                  <a:srgbClr val="212121"/>
                </a:solidFill>
                <a:latin typeface="Lato"/>
                <a:ea typeface="Lato"/>
                <a:cs typeface="Lato"/>
                <a:sym typeface="Lato"/>
              </a:rPr>
              <a:t>More Accessible</a:t>
            </a:r>
            <a:endParaRPr b="1" sz="1600">
              <a:latin typeface="Lato"/>
              <a:ea typeface="Lato"/>
              <a:cs typeface="Lato"/>
              <a:sym typeface="Lato"/>
            </a:endParaRPr>
          </a:p>
        </p:txBody>
      </p:sp>
      <p:sp>
        <p:nvSpPr>
          <p:cNvPr id="649" name="Google Shape;649;p62"/>
          <p:cNvSpPr txBox="1"/>
          <p:nvPr/>
        </p:nvSpPr>
        <p:spPr>
          <a:xfrm>
            <a:off x="777232" y="4221076"/>
            <a:ext cx="8229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500">
                <a:solidFill>
                  <a:srgbClr val="757575"/>
                </a:solidFill>
                <a:latin typeface="Lato"/>
                <a:ea typeface="Lato"/>
                <a:cs typeface="Lato"/>
                <a:sym typeface="Lato"/>
              </a:rPr>
              <a:t>How might we improve how the key information can be extracted, summarized, digested?</a:t>
            </a:r>
            <a:endParaRPr sz="1700">
              <a:latin typeface="Lato"/>
              <a:ea typeface="Lato"/>
              <a:cs typeface="Lato"/>
              <a:sym typeface="Lato"/>
            </a:endParaRPr>
          </a:p>
        </p:txBody>
      </p:sp>
      <p:sp>
        <p:nvSpPr>
          <p:cNvPr id="650" name="Google Shape;650;p62"/>
          <p:cNvSpPr/>
          <p:nvPr/>
        </p:nvSpPr>
        <p:spPr>
          <a:xfrm>
            <a:off x="365752" y="4696564"/>
            <a:ext cx="8540400" cy="18300"/>
          </a:xfrm>
          <a:prstGeom prst="rect">
            <a:avLst/>
          </a:prstGeom>
          <a:solidFill>
            <a:srgbClr val="EEEEE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51" name="Google Shape;651;p62"/>
          <p:cNvSpPr txBox="1"/>
          <p:nvPr/>
        </p:nvSpPr>
        <p:spPr>
          <a:xfrm>
            <a:off x="365760" y="4983480"/>
            <a:ext cx="84126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500">
                <a:solidFill>
                  <a:srgbClr val="00E09D"/>
                </a:solidFill>
                <a:latin typeface="Lato Light"/>
                <a:ea typeface="Lato Light"/>
                <a:cs typeface="Lato Light"/>
                <a:sym typeface="Lato Light"/>
              </a:rPr>
              <a:t>Read more @ NYCuriosity</a:t>
            </a:r>
            <a:r>
              <a:rPr i="0" lang="en" sz="1500" u="none" cap="none" strike="noStrike">
                <a:solidFill>
                  <a:srgbClr val="00E09D"/>
                </a:solidFill>
                <a:latin typeface="Lato Light"/>
                <a:ea typeface="Lato Light"/>
                <a:cs typeface="Lato Light"/>
                <a:sym typeface="Lato Light"/>
              </a:rPr>
              <a:t>.  </a:t>
            </a:r>
            <a:r>
              <a:rPr lang="en" sz="1500">
                <a:solidFill>
                  <a:srgbClr val="00E09D"/>
                </a:solidFill>
                <a:latin typeface="Lato Light"/>
                <a:ea typeface="Lato Light"/>
                <a:cs typeface="Lato Light"/>
                <a:sym typeface="Lato Light"/>
              </a:rPr>
              <a:t>Join @ Committee Meeting</a:t>
            </a:r>
            <a:r>
              <a:rPr i="0" lang="en" sz="1500" u="none" cap="none" strike="noStrike">
                <a:solidFill>
                  <a:srgbClr val="00E09D"/>
                </a:solidFill>
                <a:latin typeface="Lato Light"/>
                <a:ea typeface="Lato Light"/>
                <a:cs typeface="Lato Light"/>
                <a:sym typeface="Lato Light"/>
              </a:rPr>
              <a:t>.  </a:t>
            </a:r>
            <a:r>
              <a:rPr lang="en" sz="1500">
                <a:solidFill>
                  <a:srgbClr val="00E09D"/>
                </a:solidFill>
                <a:latin typeface="Lato Light"/>
                <a:ea typeface="Lato Light"/>
                <a:cs typeface="Lato Light"/>
                <a:sym typeface="Lato Light"/>
              </a:rPr>
              <a:t>Subscribe @ Block Party</a:t>
            </a:r>
            <a:r>
              <a:rPr i="0" lang="en" sz="1500" u="none" cap="none" strike="noStrike">
                <a:solidFill>
                  <a:srgbClr val="00E09D"/>
                </a:solidFill>
                <a:latin typeface="Lato Light"/>
                <a:ea typeface="Lato Light"/>
                <a:cs typeface="Lato Light"/>
                <a:sym typeface="Lato Light"/>
              </a:rPr>
              <a:t>.</a:t>
            </a:r>
            <a:endParaRPr>
              <a:solidFill>
                <a:srgbClr val="00E09D"/>
              </a:solidFill>
              <a:latin typeface="Lato Light"/>
              <a:ea typeface="Lato Light"/>
              <a:cs typeface="Lato Light"/>
              <a:sym typeface="Lato Light"/>
            </a:endParaRPr>
          </a:p>
        </p:txBody>
      </p:sp>
      <p:sp>
        <p:nvSpPr>
          <p:cNvPr id="652" name="Google Shape;652;p62"/>
          <p:cNvSpPr/>
          <p:nvPr/>
        </p:nvSpPr>
        <p:spPr>
          <a:xfrm>
            <a:off x="2348900" y="5575175"/>
            <a:ext cx="4574100" cy="962700"/>
          </a:xfrm>
          <a:prstGeom prst="flowChartAlternateProcess">
            <a:avLst/>
          </a:prstGeom>
          <a:solidFill>
            <a:srgbClr val="ED315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lt1"/>
                </a:solidFill>
                <a:latin typeface="Lato"/>
                <a:ea typeface="Lato"/>
                <a:cs typeface="Lato"/>
                <a:sym typeface="Lato"/>
              </a:rPr>
              <a:t>Please share your thoughts/feedback/ideas with us!</a:t>
            </a:r>
            <a:endParaRPr b="1" sz="1600">
              <a:solidFill>
                <a:schemeClr val="lt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pic>
        <p:nvPicPr>
          <p:cNvPr id="657" name="Google Shape;657;p63"/>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658" name="Google Shape;658;p63"/>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t/>
            </a:r>
            <a:endParaRPr b="1" sz="1800">
              <a:latin typeface="Roboto Mono"/>
              <a:ea typeface="Roboto Mono"/>
              <a:cs typeface="Roboto Mono"/>
              <a:sym typeface="Roboto Mono"/>
            </a:endParaRPr>
          </a:p>
        </p:txBody>
      </p:sp>
      <p:sp>
        <p:nvSpPr>
          <p:cNvPr id="659" name="Google Shape;659;p63"/>
          <p:cNvSpPr txBox="1"/>
          <p:nvPr/>
        </p:nvSpPr>
        <p:spPr>
          <a:xfrm>
            <a:off x="0" y="990400"/>
            <a:ext cx="91440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lang="en" sz="1800">
                <a:latin typeface="Roboto Mono"/>
                <a:ea typeface="Roboto Mono"/>
                <a:cs typeface="Roboto Mono"/>
                <a:sym typeface="Roboto Mono"/>
              </a:rPr>
              <a:t>Join the Party! </a:t>
            </a:r>
            <a:endParaRPr b="1" sz="1800">
              <a:latin typeface="Roboto Mono"/>
              <a:ea typeface="Roboto Mono"/>
              <a:cs typeface="Roboto Mono"/>
              <a:sym typeface="Roboto Mono"/>
            </a:endParaRPr>
          </a:p>
        </p:txBody>
      </p:sp>
      <p:sp>
        <p:nvSpPr>
          <p:cNvPr id="660" name="Google Shape;660;p63"/>
          <p:cNvSpPr txBox="1"/>
          <p:nvPr/>
        </p:nvSpPr>
        <p:spPr>
          <a:xfrm>
            <a:off x="249175" y="5066064"/>
            <a:ext cx="8645700" cy="1992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lang="en" sz="1800">
                <a:latin typeface="Roboto Mono"/>
                <a:ea typeface="Roboto Mono"/>
                <a:cs typeface="Roboto Mono"/>
                <a:sym typeface="Roboto Mono"/>
              </a:rPr>
              <a:t>blockparty.studio</a:t>
            </a:r>
            <a:br>
              <a:rPr lang="en" sz="1800">
                <a:latin typeface="Lato"/>
                <a:ea typeface="Lato"/>
                <a:cs typeface="Lato"/>
                <a:sym typeface="Lato"/>
              </a:rPr>
            </a:br>
            <a:br>
              <a:rPr lang="en" sz="1800">
                <a:latin typeface="Lato"/>
                <a:ea typeface="Lato"/>
                <a:cs typeface="Lato"/>
                <a:sym typeface="Lato"/>
              </a:rPr>
            </a:br>
            <a:r>
              <a:rPr lang="en" sz="1800" u="sng">
                <a:solidFill>
                  <a:schemeClr val="hlink"/>
                </a:solidFill>
                <a:latin typeface="Lato"/>
                <a:ea typeface="Lato"/>
                <a:cs typeface="Lato"/>
                <a:sym typeface="Lato"/>
                <a:hlinkClick r:id="rId4"/>
              </a:rPr>
              <a:t>blockparty.meeting@gmail.com</a:t>
            </a:r>
            <a:endParaRPr sz="1800">
              <a:latin typeface="Lato"/>
              <a:ea typeface="Lato"/>
              <a:cs typeface="Lato"/>
              <a:sym typeface="Lato"/>
            </a:endParaRPr>
          </a:p>
          <a:p>
            <a:pPr indent="0" lvl="0" marL="0" marR="0" rtl="0" algn="ctr">
              <a:lnSpc>
                <a:spcPct val="115000"/>
              </a:lnSpc>
              <a:spcBef>
                <a:spcPts val="1000"/>
              </a:spcBef>
              <a:spcAft>
                <a:spcPts val="0"/>
              </a:spcAft>
              <a:buNone/>
            </a:pPr>
            <a:r>
              <a:rPr lang="en" sz="1800" u="sng">
                <a:solidFill>
                  <a:schemeClr val="hlink"/>
                </a:solidFill>
                <a:latin typeface="Lato"/>
                <a:ea typeface="Lato"/>
                <a:cs typeface="Lato"/>
                <a:sym typeface="Lato"/>
                <a:hlinkClick r:id="rId5"/>
              </a:rPr>
              <a:t>https://www.linkedin.com/in/sarahjunesachs/</a:t>
            </a:r>
            <a:endParaRPr sz="1800">
              <a:latin typeface="Lato"/>
              <a:ea typeface="Lato"/>
              <a:cs typeface="Lato"/>
              <a:sym typeface="Lato"/>
            </a:endParaRPr>
          </a:p>
          <a:p>
            <a:pPr indent="0" lvl="0" marL="0" marR="0" rtl="0" algn="ctr">
              <a:lnSpc>
                <a:spcPct val="115000"/>
              </a:lnSpc>
              <a:spcBef>
                <a:spcPts val="1000"/>
              </a:spcBef>
              <a:spcAft>
                <a:spcPts val="1000"/>
              </a:spcAft>
              <a:buNone/>
            </a:pPr>
            <a:r>
              <a:rPr lang="en" sz="1800" u="sng">
                <a:solidFill>
                  <a:schemeClr val="hlink"/>
                </a:solidFill>
                <a:latin typeface="Lato"/>
                <a:ea typeface="Lato"/>
                <a:cs typeface="Lato"/>
                <a:sym typeface="Lato"/>
                <a:hlinkClick r:id="rId6"/>
              </a:rPr>
              <a:t>https://www.linkedin.com/in/tal-roded/</a:t>
            </a:r>
            <a:endParaRPr sz="1800">
              <a:latin typeface="Lato"/>
              <a:ea typeface="Lato"/>
              <a:cs typeface="Lato"/>
              <a:sym typeface="Lato"/>
            </a:endParaRPr>
          </a:p>
        </p:txBody>
      </p:sp>
      <p:pic>
        <p:nvPicPr>
          <p:cNvPr id="661" name="Google Shape;661;p63"/>
          <p:cNvPicPr preferRelativeResize="0"/>
          <p:nvPr/>
        </p:nvPicPr>
        <p:blipFill>
          <a:blip r:embed="rId7">
            <a:alphaModFix/>
          </a:blip>
          <a:stretch>
            <a:fillRect/>
          </a:stretch>
        </p:blipFill>
        <p:spPr>
          <a:xfrm>
            <a:off x="6554400" y="2547167"/>
            <a:ext cx="1710049" cy="1710049"/>
          </a:xfrm>
          <a:prstGeom prst="rect">
            <a:avLst/>
          </a:prstGeom>
          <a:noFill/>
          <a:ln>
            <a:noFill/>
          </a:ln>
        </p:spPr>
      </p:pic>
      <p:pic>
        <p:nvPicPr>
          <p:cNvPr id="662" name="Google Shape;662;p63"/>
          <p:cNvPicPr preferRelativeResize="0"/>
          <p:nvPr/>
        </p:nvPicPr>
        <p:blipFill>
          <a:blip r:embed="rId8">
            <a:alphaModFix/>
          </a:blip>
          <a:stretch>
            <a:fillRect/>
          </a:stretch>
        </p:blipFill>
        <p:spPr>
          <a:xfrm>
            <a:off x="589225" y="2070700"/>
            <a:ext cx="2259226" cy="2259226"/>
          </a:xfrm>
          <a:prstGeom prst="rect">
            <a:avLst/>
          </a:prstGeom>
          <a:noFill/>
          <a:ln>
            <a:noFill/>
          </a:ln>
        </p:spPr>
      </p:pic>
      <p:pic>
        <p:nvPicPr>
          <p:cNvPr id="663" name="Google Shape;663;p63" title="bp_presentation.jpg"/>
          <p:cNvPicPr preferRelativeResize="0"/>
          <p:nvPr/>
        </p:nvPicPr>
        <p:blipFill>
          <a:blip r:embed="rId9">
            <a:alphaModFix/>
          </a:blip>
          <a:stretch>
            <a:fillRect/>
          </a:stretch>
        </p:blipFill>
        <p:spPr>
          <a:xfrm>
            <a:off x="3152262" y="1543676"/>
            <a:ext cx="2839489" cy="3430835"/>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28"/>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210" name="Google Shape;210;p28"/>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28"/>
          <p:cNvPicPr preferRelativeResize="0"/>
          <p:nvPr/>
        </p:nvPicPr>
        <p:blipFill>
          <a:blip r:embed="rId4">
            <a:alphaModFix/>
          </a:blip>
          <a:stretch>
            <a:fillRect/>
          </a:stretch>
        </p:blipFill>
        <p:spPr>
          <a:xfrm>
            <a:off x="2635100" y="1179783"/>
            <a:ext cx="3873800" cy="3373825"/>
          </a:xfrm>
          <a:prstGeom prst="rect">
            <a:avLst/>
          </a:prstGeom>
          <a:noFill/>
          <a:ln>
            <a:noFill/>
          </a:ln>
        </p:spPr>
      </p:pic>
      <p:sp>
        <p:nvSpPr>
          <p:cNvPr id="212" name="Google Shape;212;p28"/>
          <p:cNvSpPr/>
          <p:nvPr/>
        </p:nvSpPr>
        <p:spPr>
          <a:xfrm>
            <a:off x="26700" y="5516350"/>
            <a:ext cx="9090600" cy="1341600"/>
          </a:xfrm>
          <a:prstGeom prst="flowChartAlternateProcess">
            <a:avLst/>
          </a:prstGeom>
          <a:solidFill>
            <a:srgbClr val="ED315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lt1"/>
                </a:solidFill>
                <a:latin typeface="Lato"/>
                <a:ea typeface="Lato"/>
                <a:cs typeface="Lato"/>
                <a:sym typeface="Lato"/>
              </a:rPr>
              <a:t>How might technology be used to help make local democracy more accessible?</a:t>
            </a:r>
            <a:endParaRPr b="1" sz="1700">
              <a:solidFill>
                <a:schemeClr val="lt1"/>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585"/>
        </a:solidFill>
      </p:bgPr>
    </p:bg>
    <p:spTree>
      <p:nvGrpSpPr>
        <p:cNvPr id="667" name="Shape 667"/>
        <p:cNvGrpSpPr/>
        <p:nvPr/>
      </p:nvGrpSpPr>
      <p:grpSpPr>
        <a:xfrm>
          <a:off x="0" y="0"/>
          <a:ext cx="0" cy="0"/>
          <a:chOff x="0" y="0"/>
          <a:chExt cx="0" cy="0"/>
        </a:xfrm>
      </p:grpSpPr>
      <p:sp>
        <p:nvSpPr>
          <p:cNvPr id="668" name="Google Shape;668;p64"/>
          <p:cNvSpPr/>
          <p:nvPr/>
        </p:nvSpPr>
        <p:spPr>
          <a:xfrm>
            <a:off x="237350" y="237600"/>
            <a:ext cx="8669400" cy="6382800"/>
          </a:xfrm>
          <a:prstGeom prst="rect">
            <a:avLst/>
          </a:prstGeom>
          <a:no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9" name="Google Shape;669;p64"/>
          <p:cNvPicPr preferRelativeResize="0"/>
          <p:nvPr/>
        </p:nvPicPr>
        <p:blipFill>
          <a:blip r:embed="rId3">
            <a:alphaModFix/>
          </a:blip>
          <a:stretch>
            <a:fillRect/>
          </a:stretch>
        </p:blipFill>
        <p:spPr>
          <a:xfrm>
            <a:off x="5789552" y="603342"/>
            <a:ext cx="2848500" cy="2848500"/>
          </a:xfrm>
          <a:prstGeom prst="rect">
            <a:avLst/>
          </a:prstGeom>
          <a:noFill/>
          <a:ln>
            <a:noFill/>
          </a:ln>
        </p:spPr>
      </p:pic>
      <p:sp>
        <p:nvSpPr>
          <p:cNvPr id="670" name="Google Shape;670;p64"/>
          <p:cNvSpPr txBox="1"/>
          <p:nvPr/>
        </p:nvSpPr>
        <p:spPr>
          <a:xfrm>
            <a:off x="505950" y="603339"/>
            <a:ext cx="5000100" cy="3106200"/>
          </a:xfrm>
          <a:prstGeom prst="rect">
            <a:avLst/>
          </a:prstGeom>
          <a:noFill/>
          <a:ln>
            <a:noFill/>
          </a:ln>
        </p:spPr>
        <p:txBody>
          <a:bodyPr anchorCtr="0" anchor="ctr" bIns="91425" lIns="91425" spcFirstLastPara="1" rIns="91425" wrap="square" tIns="91425">
            <a:noAutofit/>
          </a:bodyPr>
          <a:lstStyle/>
          <a:p>
            <a:pPr indent="0" lvl="0" marL="0" rtl="0" algn="l">
              <a:lnSpc>
                <a:spcPct val="80000"/>
              </a:lnSpc>
              <a:spcBef>
                <a:spcPts val="0"/>
              </a:spcBef>
              <a:spcAft>
                <a:spcPts val="0"/>
              </a:spcAft>
              <a:buNone/>
            </a:pPr>
            <a:r>
              <a:rPr b="1" lang="en" sz="10000">
                <a:solidFill>
                  <a:srgbClr val="FFFFFF"/>
                </a:solidFill>
                <a:latin typeface="Lato"/>
                <a:ea typeface="Lato"/>
                <a:cs typeface="Lato"/>
                <a:sym typeface="Lato"/>
              </a:rPr>
              <a:t>Thank</a:t>
            </a:r>
            <a:br>
              <a:rPr b="1" lang="en" sz="10000">
                <a:solidFill>
                  <a:srgbClr val="FFFFFF"/>
                </a:solidFill>
                <a:latin typeface="Lato"/>
                <a:ea typeface="Lato"/>
                <a:cs typeface="Lato"/>
                <a:sym typeface="Lato"/>
              </a:rPr>
            </a:br>
            <a:r>
              <a:rPr b="1" lang="en" sz="10000">
                <a:solidFill>
                  <a:srgbClr val="FFFFFF"/>
                </a:solidFill>
                <a:latin typeface="Lato"/>
                <a:ea typeface="Lato"/>
                <a:cs typeface="Lato"/>
                <a:sym typeface="Lato"/>
              </a:rPr>
              <a:t>you!</a:t>
            </a:r>
            <a:endParaRPr b="1" sz="10000">
              <a:solidFill>
                <a:srgbClr val="FFFFFF"/>
              </a:solidFill>
              <a:latin typeface="Lato"/>
              <a:ea typeface="Lato"/>
              <a:cs typeface="Lato"/>
              <a:sym typeface="Lato"/>
            </a:endParaRPr>
          </a:p>
        </p:txBody>
      </p:sp>
      <p:sp>
        <p:nvSpPr>
          <p:cNvPr id="671" name="Google Shape;671;p64"/>
          <p:cNvSpPr txBox="1"/>
          <p:nvPr/>
        </p:nvSpPr>
        <p:spPr>
          <a:xfrm>
            <a:off x="505950" y="5443272"/>
            <a:ext cx="8132100" cy="9753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nycsodata26.sched.com     #nycSOdata     #opendataweek</a:t>
            </a:r>
            <a:endParaRPr sz="2200">
              <a:solidFill>
                <a:srgbClr val="FFFFFF"/>
              </a:solidFill>
              <a:latin typeface="Lato Light"/>
              <a:ea typeface="Lato Light"/>
              <a:cs typeface="Lato Light"/>
              <a:sym typeface="Lato Light"/>
            </a:endParaRPr>
          </a:p>
        </p:txBody>
      </p:sp>
      <p:pic>
        <p:nvPicPr>
          <p:cNvPr id="672" name="Google Shape;672;p64"/>
          <p:cNvPicPr preferRelativeResize="0"/>
          <p:nvPr/>
        </p:nvPicPr>
        <p:blipFill rotWithShape="1">
          <a:blip r:embed="rId4">
            <a:alphaModFix/>
          </a:blip>
          <a:srcRect b="0" l="0" r="0" t="0"/>
          <a:stretch/>
        </p:blipFill>
        <p:spPr>
          <a:xfrm>
            <a:off x="6190388" y="4415794"/>
            <a:ext cx="2046828" cy="619643"/>
          </a:xfrm>
          <a:prstGeom prst="rect">
            <a:avLst/>
          </a:prstGeom>
          <a:noFill/>
          <a:ln>
            <a:noFill/>
          </a:ln>
        </p:spPr>
      </p:pic>
      <p:sp>
        <p:nvSpPr>
          <p:cNvPr id="673" name="Google Shape;673;p64"/>
          <p:cNvSpPr txBox="1"/>
          <p:nvPr/>
        </p:nvSpPr>
        <p:spPr>
          <a:xfrm>
            <a:off x="505950" y="4262875"/>
            <a:ext cx="5283600" cy="773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3000">
                <a:solidFill>
                  <a:srgbClr val="FFFFFF"/>
                </a:solidFill>
                <a:latin typeface="Lato"/>
                <a:ea typeface="Lato"/>
                <a:cs typeface="Lato"/>
                <a:sym typeface="Lato"/>
              </a:rPr>
              <a:t>Stay in touch </a:t>
            </a:r>
            <a:br>
              <a:rPr lang="en" sz="3000">
                <a:solidFill>
                  <a:srgbClr val="FFFFFF"/>
                </a:solidFill>
                <a:latin typeface="Lato"/>
                <a:ea typeface="Lato"/>
                <a:cs typeface="Lato"/>
                <a:sym typeface="Lato"/>
              </a:rPr>
            </a:br>
            <a:r>
              <a:rPr lang="en" sz="3000">
                <a:solidFill>
                  <a:srgbClr val="FFFFFF"/>
                </a:solidFill>
                <a:latin typeface="Lato"/>
                <a:ea typeface="Lato"/>
                <a:cs typeface="Lato"/>
                <a:sym typeface="Lato"/>
              </a:rPr>
              <a:t>at </a:t>
            </a:r>
            <a:r>
              <a:rPr lang="en" sz="3000" u="sng">
                <a:solidFill>
                  <a:srgbClr val="BDD7FF"/>
                </a:solidFill>
                <a:latin typeface="Lato"/>
                <a:ea typeface="Lato"/>
                <a:cs typeface="Lato"/>
                <a:sym typeface="Lato"/>
              </a:rPr>
              <a:t>beta.nyc/links</a:t>
            </a:r>
            <a:endParaRPr sz="3000" u="sng">
              <a:solidFill>
                <a:srgbClr val="BDD7FF"/>
              </a:solidFill>
              <a:latin typeface="Lato"/>
              <a:ea typeface="Lato"/>
              <a:cs typeface="Lato"/>
              <a:sym typeface="La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1" name="Shape 681"/>
        <p:cNvGrpSpPr/>
        <p:nvPr/>
      </p:nvGrpSpPr>
      <p:grpSpPr>
        <a:xfrm>
          <a:off x="0" y="0"/>
          <a:ext cx="0" cy="0"/>
          <a:chOff x="0" y="0"/>
          <a:chExt cx="0" cy="0"/>
        </a:xfrm>
      </p:grpSpPr>
      <p:sp>
        <p:nvSpPr>
          <p:cNvPr id="682" name="Google Shape;682;p66"/>
          <p:cNvSpPr/>
          <p:nvPr/>
        </p:nvSpPr>
        <p:spPr>
          <a:xfrm>
            <a:off x="1969225" y="2390500"/>
            <a:ext cx="4487100" cy="274200"/>
          </a:xfrm>
          <a:prstGeom prst="roundRect">
            <a:avLst>
              <a:gd fmla="val 16667" name="adj"/>
            </a:avLst>
          </a:prstGeom>
          <a:no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83" name="Google Shape;683;p66"/>
          <p:cNvPicPr preferRelativeResize="0"/>
          <p:nvPr/>
        </p:nvPicPr>
        <p:blipFill>
          <a:blip r:embed="rId3">
            <a:alphaModFix/>
          </a:blip>
          <a:stretch>
            <a:fillRect/>
          </a:stretch>
        </p:blipFill>
        <p:spPr>
          <a:xfrm>
            <a:off x="0" y="0"/>
            <a:ext cx="2734267" cy="6858001"/>
          </a:xfrm>
          <a:prstGeom prst="rect">
            <a:avLst/>
          </a:prstGeom>
          <a:noFill/>
          <a:ln cap="flat" cmpd="sng" w="28575">
            <a:solidFill>
              <a:srgbClr val="00BBEA"/>
            </a:solidFill>
            <a:prstDash val="solid"/>
            <a:round/>
            <a:headEnd len="sm" w="sm" type="none"/>
            <a:tailEnd len="sm" w="sm" type="none"/>
          </a:ln>
        </p:spPr>
      </p:pic>
      <p:sp>
        <p:nvSpPr>
          <p:cNvPr id="684" name="Google Shape;684;p66"/>
          <p:cNvSpPr/>
          <p:nvPr/>
        </p:nvSpPr>
        <p:spPr>
          <a:xfrm>
            <a:off x="2926425" y="498125"/>
            <a:ext cx="5986200" cy="6030900"/>
          </a:xfrm>
          <a:prstGeom prst="flowChartAlternateProcess">
            <a:avLst/>
          </a:prstGeom>
          <a:solidFill>
            <a:srgbClr val="ED315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85" name="Google Shape;685;p66"/>
          <p:cNvSpPr/>
          <p:nvPr/>
        </p:nvSpPr>
        <p:spPr>
          <a:xfrm>
            <a:off x="3283425" y="857825"/>
            <a:ext cx="5272200" cy="5311500"/>
          </a:xfrm>
          <a:prstGeom prst="flowChartAlternateProcess">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spcBef>
                <a:spcPts val="1000"/>
              </a:spcBef>
              <a:spcAft>
                <a:spcPts val="0"/>
              </a:spcAft>
              <a:buSzPts val="1400"/>
              <a:buChar char="●"/>
            </a:pPr>
            <a:r>
              <a:t/>
            </a:r>
            <a:endParaRPr/>
          </a:p>
          <a:p>
            <a:pPr indent="-317500" lvl="0" marL="457200" rtl="0" algn="l">
              <a:spcBef>
                <a:spcPts val="0"/>
              </a:spcBef>
              <a:spcAft>
                <a:spcPts val="0"/>
              </a:spcAft>
              <a:buSzPts val="1400"/>
              <a:buChar char="●"/>
            </a:pPr>
            <a:r>
              <a:t/>
            </a:r>
            <a:endParaRPr/>
          </a:p>
          <a:p>
            <a:pPr indent="0" lvl="0" marL="457200" rtl="0" algn="l">
              <a:spcBef>
                <a:spcPts val="1000"/>
              </a:spcBef>
              <a:spcAft>
                <a:spcPts val="0"/>
              </a:spcAft>
              <a:buNone/>
            </a:pPr>
            <a:r>
              <a:t/>
            </a:r>
            <a:endParaRPr/>
          </a:p>
          <a:p>
            <a:pPr indent="-317500" lvl="0" marL="457200" rtl="0" algn="l">
              <a:spcBef>
                <a:spcPts val="1000"/>
              </a:spcBef>
              <a:spcAft>
                <a:spcPts val="0"/>
              </a:spcAft>
              <a:buSzPts val="1400"/>
              <a:buChar char="●"/>
            </a:pPr>
            <a:r>
              <a:rPr i="1" lang="en"/>
              <a:t>Curious about a particular topic? initiative? challenge?</a:t>
            </a:r>
            <a:endParaRPr i="1"/>
          </a:p>
        </p:txBody>
      </p:sp>
      <p:sp>
        <p:nvSpPr>
          <p:cNvPr id="686" name="Google Shape;686;p66"/>
          <p:cNvSpPr/>
          <p:nvPr/>
        </p:nvSpPr>
        <p:spPr>
          <a:xfrm>
            <a:off x="3675975" y="1042050"/>
            <a:ext cx="4487100" cy="684900"/>
          </a:xfrm>
          <a:prstGeom prst="flowChartAlternateProcess">
            <a:avLst/>
          </a:prstGeom>
          <a:solidFill>
            <a:schemeClr val="lt1"/>
          </a:solidFill>
          <a:ln cap="flat" cmpd="sng" w="19050">
            <a:solidFill>
              <a:srgbClr val="ED315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Community Board Knowledge Base</a:t>
            </a:r>
            <a:endParaRPr b="1" sz="1800"/>
          </a:p>
          <a:p>
            <a:pPr indent="0" lvl="0" marL="0" rtl="0" algn="ctr">
              <a:spcBef>
                <a:spcPts val="0"/>
              </a:spcBef>
              <a:spcAft>
                <a:spcPts val="0"/>
              </a:spcAft>
              <a:buNone/>
            </a:pPr>
            <a:r>
              <a:rPr lang="en">
                <a:solidFill>
                  <a:srgbClr val="434343"/>
                </a:solidFill>
              </a:rPr>
              <a:t>Local Government Memory</a:t>
            </a:r>
            <a:endParaRPr>
              <a:solidFill>
                <a:srgbClr val="434343"/>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0" name="Shape 690"/>
        <p:cNvGrpSpPr/>
        <p:nvPr/>
      </p:nvGrpSpPr>
      <p:grpSpPr>
        <a:xfrm>
          <a:off x="0" y="0"/>
          <a:ext cx="0" cy="0"/>
          <a:chOff x="0" y="0"/>
          <a:chExt cx="0" cy="0"/>
        </a:xfrm>
      </p:grpSpPr>
      <p:sp>
        <p:nvSpPr>
          <p:cNvPr id="691" name="Google Shape;691;p67"/>
          <p:cNvSpPr/>
          <p:nvPr/>
        </p:nvSpPr>
        <p:spPr>
          <a:xfrm>
            <a:off x="1969225" y="2390500"/>
            <a:ext cx="4487100" cy="274200"/>
          </a:xfrm>
          <a:prstGeom prst="roundRect">
            <a:avLst>
              <a:gd fmla="val 16667" name="adj"/>
            </a:avLst>
          </a:prstGeom>
          <a:no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92" name="Google Shape;692;p67"/>
          <p:cNvPicPr preferRelativeResize="0"/>
          <p:nvPr/>
        </p:nvPicPr>
        <p:blipFill>
          <a:blip r:embed="rId3">
            <a:alphaModFix/>
          </a:blip>
          <a:stretch>
            <a:fillRect/>
          </a:stretch>
        </p:blipFill>
        <p:spPr>
          <a:xfrm>
            <a:off x="0" y="0"/>
            <a:ext cx="2734267" cy="6858001"/>
          </a:xfrm>
          <a:prstGeom prst="rect">
            <a:avLst/>
          </a:prstGeom>
          <a:noFill/>
          <a:ln cap="flat" cmpd="sng" w="28575">
            <a:solidFill>
              <a:srgbClr val="00BBEA"/>
            </a:solidFill>
            <a:prstDash val="solid"/>
            <a:round/>
            <a:headEnd len="sm" w="sm" type="none"/>
            <a:tailEnd len="sm" w="sm" type="none"/>
          </a:ln>
        </p:spPr>
      </p:pic>
      <p:sp>
        <p:nvSpPr>
          <p:cNvPr id="693" name="Google Shape;693;p67"/>
          <p:cNvSpPr/>
          <p:nvPr/>
        </p:nvSpPr>
        <p:spPr>
          <a:xfrm>
            <a:off x="2926425" y="498125"/>
            <a:ext cx="5986200" cy="6030900"/>
          </a:xfrm>
          <a:prstGeom prst="flowChartAlternateProcess">
            <a:avLst/>
          </a:prstGeom>
          <a:solidFill>
            <a:srgbClr val="ED315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4" name="Google Shape;694;p67"/>
          <p:cNvSpPr/>
          <p:nvPr/>
        </p:nvSpPr>
        <p:spPr>
          <a:xfrm>
            <a:off x="3283425" y="857825"/>
            <a:ext cx="5272200" cy="5311500"/>
          </a:xfrm>
          <a:prstGeom prst="flowChartAlternateProcess">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spcBef>
                <a:spcPts val="1000"/>
              </a:spcBef>
              <a:spcAft>
                <a:spcPts val="0"/>
              </a:spcAft>
              <a:buSzPts val="1400"/>
              <a:buChar char="●"/>
            </a:pPr>
            <a:r>
              <a:t/>
            </a:r>
            <a:endParaRPr/>
          </a:p>
          <a:p>
            <a:pPr indent="-317500" lvl="0" marL="457200" rtl="0" algn="l">
              <a:spcBef>
                <a:spcPts val="0"/>
              </a:spcBef>
              <a:spcAft>
                <a:spcPts val="0"/>
              </a:spcAft>
              <a:buSzPts val="1400"/>
              <a:buChar char="●"/>
            </a:pPr>
            <a:r>
              <a:t/>
            </a:r>
            <a:endParaRPr/>
          </a:p>
          <a:p>
            <a:pPr indent="0" lvl="0" marL="457200" rtl="0" algn="l">
              <a:spcBef>
                <a:spcPts val="1000"/>
              </a:spcBef>
              <a:spcAft>
                <a:spcPts val="0"/>
              </a:spcAft>
              <a:buNone/>
            </a:pPr>
            <a:r>
              <a:t/>
            </a:r>
            <a:endParaRPr/>
          </a:p>
          <a:p>
            <a:pPr indent="-317500" lvl="0" marL="457200" rtl="0" algn="l">
              <a:spcBef>
                <a:spcPts val="1000"/>
              </a:spcBef>
              <a:spcAft>
                <a:spcPts val="0"/>
              </a:spcAft>
              <a:buClr>
                <a:srgbClr val="757575"/>
              </a:buClr>
              <a:buSzPts val="1400"/>
              <a:buChar char="●"/>
            </a:pPr>
            <a:r>
              <a:rPr i="1" lang="en">
                <a:solidFill>
                  <a:srgbClr val="757575"/>
                </a:solidFill>
              </a:rPr>
              <a:t>Curious about a particular topic? i</a:t>
            </a:r>
            <a:r>
              <a:rPr i="1" lang="en">
                <a:solidFill>
                  <a:srgbClr val="757575"/>
                </a:solidFill>
              </a:rPr>
              <a:t>nitiative</a:t>
            </a:r>
            <a:r>
              <a:rPr i="1" lang="en">
                <a:solidFill>
                  <a:srgbClr val="757575"/>
                </a:solidFill>
              </a:rPr>
              <a:t>? challenge? </a:t>
            </a:r>
            <a:endParaRPr i="1">
              <a:solidFill>
                <a:srgbClr val="757575"/>
              </a:solidFill>
            </a:endParaRPr>
          </a:p>
          <a:p>
            <a:pPr indent="-317500" lvl="0" marL="457200" rtl="0" algn="l">
              <a:spcBef>
                <a:spcPts val="1000"/>
              </a:spcBef>
              <a:spcAft>
                <a:spcPts val="0"/>
              </a:spcAft>
              <a:buSzPts val="1400"/>
              <a:buChar char="●"/>
            </a:pPr>
            <a:r>
              <a:rPr lang="en"/>
              <a:t>You would’ve needed to search across </a:t>
            </a:r>
            <a:r>
              <a:rPr lang="en" u="sng"/>
              <a:t>17 years</a:t>
            </a:r>
            <a:r>
              <a:rPr lang="en"/>
              <a:t> of resolution PDFs</a:t>
            </a:r>
            <a:endParaRPr/>
          </a:p>
          <a:p>
            <a:pPr indent="-317500" lvl="0" marL="457200" rtl="0" algn="l">
              <a:spcBef>
                <a:spcPts val="1000"/>
              </a:spcBef>
              <a:spcAft>
                <a:spcPts val="0"/>
              </a:spcAft>
              <a:buSzPts val="1400"/>
              <a:buChar char="●"/>
            </a:pPr>
            <a:r>
              <a:rPr lang="en"/>
              <a:t>Explore</a:t>
            </a:r>
            <a:r>
              <a:rPr lang="en"/>
              <a:t> the history of an </a:t>
            </a:r>
            <a:r>
              <a:rPr lang="en"/>
              <a:t>initiative</a:t>
            </a:r>
            <a:endParaRPr/>
          </a:p>
          <a:p>
            <a:pPr indent="-317500" lvl="0" marL="457200" rtl="0" algn="l">
              <a:spcBef>
                <a:spcPts val="1000"/>
              </a:spcBef>
              <a:spcAft>
                <a:spcPts val="0"/>
              </a:spcAft>
              <a:buSzPts val="1400"/>
              <a:buChar char="●"/>
            </a:pPr>
            <a:r>
              <a:rPr lang="en"/>
              <a:t>Knowledge base</a:t>
            </a:r>
            <a:r>
              <a:rPr lang="en"/>
              <a:t> for community</a:t>
            </a:r>
            <a:endParaRPr/>
          </a:p>
          <a:p>
            <a:pPr indent="-317500" lvl="0" marL="457200" rtl="0" algn="l">
              <a:spcBef>
                <a:spcPts val="1000"/>
              </a:spcBef>
              <a:spcAft>
                <a:spcPts val="0"/>
              </a:spcAft>
              <a:buSzPts val="1400"/>
              <a:buChar char="●"/>
            </a:pPr>
            <a:r>
              <a:rPr lang="en"/>
              <a:t>Analyze trends</a:t>
            </a:r>
            <a:endParaRPr/>
          </a:p>
        </p:txBody>
      </p:sp>
      <p:sp>
        <p:nvSpPr>
          <p:cNvPr id="695" name="Google Shape;695;p67"/>
          <p:cNvSpPr/>
          <p:nvPr/>
        </p:nvSpPr>
        <p:spPr>
          <a:xfrm>
            <a:off x="3675975" y="1042050"/>
            <a:ext cx="4487100" cy="684900"/>
          </a:xfrm>
          <a:prstGeom prst="flowChartAlternateProcess">
            <a:avLst/>
          </a:prstGeom>
          <a:solidFill>
            <a:schemeClr val="lt1"/>
          </a:solidFill>
          <a:ln cap="flat" cmpd="sng" w="19050">
            <a:solidFill>
              <a:srgbClr val="ED315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Community Board Knowledge Base</a:t>
            </a:r>
            <a:endParaRPr b="1" sz="1800"/>
          </a:p>
          <a:p>
            <a:pPr indent="0" lvl="0" marL="0" rtl="0" algn="ctr">
              <a:spcBef>
                <a:spcPts val="0"/>
              </a:spcBef>
              <a:spcAft>
                <a:spcPts val="0"/>
              </a:spcAft>
              <a:buNone/>
            </a:pPr>
            <a:r>
              <a:rPr lang="en">
                <a:solidFill>
                  <a:srgbClr val="434343"/>
                </a:solidFill>
              </a:rPr>
              <a:t>Local Government Memory</a:t>
            </a:r>
            <a:endParaRPr>
              <a:solidFill>
                <a:srgbClr val="434343"/>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9" name="Shape 699"/>
        <p:cNvGrpSpPr/>
        <p:nvPr/>
      </p:nvGrpSpPr>
      <p:grpSpPr>
        <a:xfrm>
          <a:off x="0" y="0"/>
          <a:ext cx="0" cy="0"/>
          <a:chOff x="0" y="0"/>
          <a:chExt cx="0" cy="0"/>
        </a:xfrm>
      </p:grpSpPr>
      <p:sp>
        <p:nvSpPr>
          <p:cNvPr id="700" name="Google Shape;700;p68"/>
          <p:cNvSpPr/>
          <p:nvPr/>
        </p:nvSpPr>
        <p:spPr>
          <a:xfrm>
            <a:off x="1969225" y="2390500"/>
            <a:ext cx="4487100" cy="274200"/>
          </a:xfrm>
          <a:prstGeom prst="roundRect">
            <a:avLst>
              <a:gd fmla="val 16667" name="adj"/>
            </a:avLst>
          </a:prstGeom>
          <a:no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01" name="Google Shape;701;p68"/>
          <p:cNvPicPr preferRelativeResize="0"/>
          <p:nvPr/>
        </p:nvPicPr>
        <p:blipFill>
          <a:blip r:embed="rId3">
            <a:alphaModFix/>
          </a:blip>
          <a:stretch>
            <a:fillRect/>
          </a:stretch>
        </p:blipFill>
        <p:spPr>
          <a:xfrm>
            <a:off x="0" y="0"/>
            <a:ext cx="2734267" cy="6858001"/>
          </a:xfrm>
          <a:prstGeom prst="rect">
            <a:avLst/>
          </a:prstGeom>
          <a:noFill/>
          <a:ln cap="flat" cmpd="sng" w="28575">
            <a:solidFill>
              <a:srgbClr val="00BBEA"/>
            </a:solidFill>
            <a:prstDash val="solid"/>
            <a:round/>
            <a:headEnd len="sm" w="sm" type="none"/>
            <a:tailEnd len="sm" w="sm" type="none"/>
          </a:ln>
        </p:spPr>
      </p:pic>
      <p:sp>
        <p:nvSpPr>
          <p:cNvPr id="702" name="Google Shape;702;p68"/>
          <p:cNvSpPr/>
          <p:nvPr/>
        </p:nvSpPr>
        <p:spPr>
          <a:xfrm>
            <a:off x="2926425" y="498125"/>
            <a:ext cx="5986200" cy="6030900"/>
          </a:xfrm>
          <a:prstGeom prst="flowChartAlternateProcess">
            <a:avLst/>
          </a:prstGeom>
          <a:solidFill>
            <a:srgbClr val="ED315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3" name="Google Shape;703;p68"/>
          <p:cNvSpPr/>
          <p:nvPr/>
        </p:nvSpPr>
        <p:spPr>
          <a:xfrm>
            <a:off x="3283425" y="857825"/>
            <a:ext cx="5272200" cy="5311500"/>
          </a:xfrm>
          <a:prstGeom prst="flowChartAlternateProcess">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spcBef>
                <a:spcPts val="1000"/>
              </a:spcBef>
              <a:spcAft>
                <a:spcPts val="0"/>
              </a:spcAft>
              <a:buSzPts val="1400"/>
              <a:buChar char="●"/>
            </a:pPr>
            <a:r>
              <a:t/>
            </a:r>
            <a:endParaRPr/>
          </a:p>
          <a:p>
            <a:pPr indent="-317500" lvl="0" marL="457200" rtl="0" algn="l">
              <a:spcBef>
                <a:spcPts val="0"/>
              </a:spcBef>
              <a:spcAft>
                <a:spcPts val="0"/>
              </a:spcAft>
              <a:buSzPts val="1400"/>
              <a:buChar char="●"/>
            </a:pPr>
            <a:r>
              <a:t/>
            </a:r>
            <a:endParaRPr/>
          </a:p>
          <a:p>
            <a:pPr indent="0" lvl="0" marL="457200" rtl="0" algn="l">
              <a:spcBef>
                <a:spcPts val="1000"/>
              </a:spcBef>
              <a:spcAft>
                <a:spcPts val="0"/>
              </a:spcAft>
              <a:buNone/>
            </a:pPr>
            <a:r>
              <a:t/>
            </a:r>
            <a:endParaRPr/>
          </a:p>
          <a:p>
            <a:pPr indent="-317500" lvl="0" marL="457200" rtl="0" algn="l">
              <a:spcBef>
                <a:spcPts val="1000"/>
              </a:spcBef>
              <a:spcAft>
                <a:spcPts val="0"/>
              </a:spcAft>
              <a:buClr>
                <a:srgbClr val="212121"/>
              </a:buClr>
              <a:buSzPts val="1400"/>
              <a:buChar char="●"/>
            </a:pPr>
            <a:r>
              <a:rPr i="1" lang="en">
                <a:solidFill>
                  <a:srgbClr val="212121"/>
                </a:solidFill>
              </a:rPr>
              <a:t>Curious about a particular topic? initiative? challenge? </a:t>
            </a:r>
            <a:endParaRPr i="1">
              <a:solidFill>
                <a:srgbClr val="212121"/>
              </a:solidFill>
            </a:endParaRPr>
          </a:p>
          <a:p>
            <a:pPr indent="-317500" lvl="0" marL="457200" rtl="0" algn="l">
              <a:spcBef>
                <a:spcPts val="1000"/>
              </a:spcBef>
              <a:spcAft>
                <a:spcPts val="0"/>
              </a:spcAft>
              <a:buSzPts val="1400"/>
              <a:buChar char="●"/>
            </a:pPr>
            <a:r>
              <a:rPr lang="en"/>
              <a:t>You would’ve needed to search across </a:t>
            </a:r>
            <a:r>
              <a:rPr lang="en" u="sng"/>
              <a:t>17 years</a:t>
            </a:r>
            <a:r>
              <a:rPr lang="en"/>
              <a:t> of resolution PDFs</a:t>
            </a:r>
            <a:endParaRPr/>
          </a:p>
          <a:p>
            <a:pPr indent="-317500" lvl="0" marL="457200" rtl="0" algn="l">
              <a:spcBef>
                <a:spcPts val="1000"/>
              </a:spcBef>
              <a:spcAft>
                <a:spcPts val="0"/>
              </a:spcAft>
              <a:buSzPts val="1400"/>
              <a:buChar char="●"/>
            </a:pPr>
            <a:r>
              <a:rPr lang="en"/>
              <a:t>Explore the history of an initiative</a:t>
            </a:r>
            <a:endParaRPr/>
          </a:p>
          <a:p>
            <a:pPr indent="-317500" lvl="0" marL="457200" rtl="0" algn="l">
              <a:spcBef>
                <a:spcPts val="1000"/>
              </a:spcBef>
              <a:spcAft>
                <a:spcPts val="0"/>
              </a:spcAft>
              <a:buSzPts val="1400"/>
              <a:buChar char="●"/>
            </a:pPr>
            <a:r>
              <a:rPr lang="en"/>
              <a:t>Knowledge base for community</a:t>
            </a:r>
            <a:endParaRPr/>
          </a:p>
          <a:p>
            <a:pPr indent="-317500" lvl="0" marL="457200" rtl="0" algn="l">
              <a:spcBef>
                <a:spcPts val="1000"/>
              </a:spcBef>
              <a:spcAft>
                <a:spcPts val="0"/>
              </a:spcAft>
              <a:buClr>
                <a:schemeClr val="dk1"/>
              </a:buClr>
              <a:buSzPts val="1400"/>
              <a:buChar char="●"/>
            </a:pPr>
            <a:r>
              <a:rPr lang="en">
                <a:solidFill>
                  <a:schemeClr val="dk1"/>
                </a:solidFill>
              </a:rPr>
              <a:t>Analyze trends</a:t>
            </a:r>
            <a:endParaRPr>
              <a:solidFill>
                <a:schemeClr val="dk1"/>
              </a:solidFill>
            </a:endParaRPr>
          </a:p>
          <a:p>
            <a:pPr indent="0" lvl="0" marL="457200" rtl="0" algn="l">
              <a:spcBef>
                <a:spcPts val="1000"/>
              </a:spcBef>
              <a:spcAft>
                <a:spcPts val="0"/>
              </a:spcAft>
              <a:buNone/>
            </a:pPr>
            <a:r>
              <a:t/>
            </a:r>
            <a:endParaRPr/>
          </a:p>
        </p:txBody>
      </p:sp>
      <p:sp>
        <p:nvSpPr>
          <p:cNvPr id="704" name="Google Shape;704;p68"/>
          <p:cNvSpPr/>
          <p:nvPr/>
        </p:nvSpPr>
        <p:spPr>
          <a:xfrm>
            <a:off x="5790600" y="4394100"/>
            <a:ext cx="2221200" cy="1378800"/>
          </a:xfrm>
          <a:prstGeom prst="wedgeRoundRectCallout">
            <a:avLst>
              <a:gd fmla="val -92848" name="adj1"/>
              <a:gd fmla="val 8061" name="adj2"/>
              <a:gd fmla="val 0" name="adj3"/>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Particularly with term limits, access to institutional knowledge is even more important!</a:t>
            </a:r>
            <a:endParaRPr/>
          </a:p>
        </p:txBody>
      </p:sp>
      <p:pic>
        <p:nvPicPr>
          <p:cNvPr id="705" name="Google Shape;705;p68"/>
          <p:cNvPicPr preferRelativeResize="0"/>
          <p:nvPr/>
        </p:nvPicPr>
        <p:blipFill>
          <a:blip r:embed="rId4">
            <a:alphaModFix/>
          </a:blip>
          <a:stretch>
            <a:fillRect/>
          </a:stretch>
        </p:blipFill>
        <p:spPr>
          <a:xfrm>
            <a:off x="3773663" y="4285162"/>
            <a:ext cx="1596677" cy="1596677"/>
          </a:xfrm>
          <a:prstGeom prst="rect">
            <a:avLst/>
          </a:prstGeom>
          <a:noFill/>
          <a:ln>
            <a:noFill/>
          </a:ln>
        </p:spPr>
      </p:pic>
      <p:sp>
        <p:nvSpPr>
          <p:cNvPr id="706" name="Google Shape;706;p68"/>
          <p:cNvSpPr/>
          <p:nvPr/>
        </p:nvSpPr>
        <p:spPr>
          <a:xfrm>
            <a:off x="3675975" y="1042050"/>
            <a:ext cx="4487100" cy="684900"/>
          </a:xfrm>
          <a:prstGeom prst="flowChartAlternateProcess">
            <a:avLst/>
          </a:prstGeom>
          <a:solidFill>
            <a:schemeClr val="lt1"/>
          </a:solidFill>
          <a:ln cap="flat" cmpd="sng" w="19050">
            <a:solidFill>
              <a:srgbClr val="ED315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Community Board Knowledge Base</a:t>
            </a:r>
            <a:endParaRPr b="1" sz="1800"/>
          </a:p>
          <a:p>
            <a:pPr indent="0" lvl="0" marL="0" rtl="0" algn="ctr">
              <a:spcBef>
                <a:spcPts val="0"/>
              </a:spcBef>
              <a:spcAft>
                <a:spcPts val="0"/>
              </a:spcAft>
              <a:buNone/>
            </a:pPr>
            <a:r>
              <a:rPr lang="en">
                <a:solidFill>
                  <a:srgbClr val="434343"/>
                </a:solidFill>
              </a:rPr>
              <a:t>Local Government Memory</a:t>
            </a:r>
            <a:endParaRPr>
              <a:solidFill>
                <a:srgbClr val="43434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29"/>
          <p:cNvPicPr preferRelativeResize="0"/>
          <p:nvPr/>
        </p:nvPicPr>
        <p:blipFill>
          <a:blip r:embed="rId3">
            <a:alphaModFix/>
          </a:blip>
          <a:stretch>
            <a:fillRect/>
          </a:stretch>
        </p:blipFill>
        <p:spPr>
          <a:xfrm>
            <a:off x="0" y="-14500"/>
            <a:ext cx="9144000" cy="5530859"/>
          </a:xfrm>
          <a:prstGeom prst="rect">
            <a:avLst/>
          </a:prstGeom>
          <a:noFill/>
          <a:ln>
            <a:noFill/>
          </a:ln>
        </p:spPr>
      </p:pic>
      <p:sp>
        <p:nvSpPr>
          <p:cNvPr id="218" name="Google Shape;218;p29"/>
          <p:cNvSpPr/>
          <p:nvPr/>
        </p:nvSpPr>
        <p:spPr>
          <a:xfrm>
            <a:off x="0" y="0"/>
            <a:ext cx="9144000" cy="7374300"/>
          </a:xfrm>
          <a:prstGeom prst="rect">
            <a:avLst/>
          </a:prstGeom>
          <a:solidFill>
            <a:srgbClr val="FFFFFF">
              <a:alpha val="775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29"/>
          <p:cNvPicPr preferRelativeResize="0"/>
          <p:nvPr/>
        </p:nvPicPr>
        <p:blipFill>
          <a:blip r:embed="rId4">
            <a:alphaModFix/>
          </a:blip>
          <a:stretch>
            <a:fillRect/>
          </a:stretch>
        </p:blipFill>
        <p:spPr>
          <a:xfrm>
            <a:off x="674548" y="5441548"/>
            <a:ext cx="3297750" cy="824450"/>
          </a:xfrm>
          <a:prstGeom prst="rect">
            <a:avLst/>
          </a:prstGeom>
          <a:noFill/>
          <a:ln>
            <a:noFill/>
          </a:ln>
        </p:spPr>
      </p:pic>
      <p:sp>
        <p:nvSpPr>
          <p:cNvPr id="220" name="Google Shape;220;p29"/>
          <p:cNvSpPr txBox="1"/>
          <p:nvPr/>
        </p:nvSpPr>
        <p:spPr>
          <a:xfrm>
            <a:off x="1401000" y="3203675"/>
            <a:ext cx="6622800" cy="9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221" name="Google Shape;221;p29"/>
          <p:cNvSpPr txBox="1"/>
          <p:nvPr/>
        </p:nvSpPr>
        <p:spPr>
          <a:xfrm>
            <a:off x="3154675" y="3184075"/>
            <a:ext cx="4203000" cy="135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222" name="Google Shape;222;p29"/>
          <p:cNvSpPr txBox="1"/>
          <p:nvPr/>
        </p:nvSpPr>
        <p:spPr>
          <a:xfrm>
            <a:off x="251393" y="461455"/>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200">
                <a:solidFill>
                  <a:srgbClr val="212121"/>
                </a:solidFill>
                <a:latin typeface="Lato"/>
                <a:ea typeface="Lato"/>
                <a:cs typeface="Lato"/>
                <a:sym typeface="Lato"/>
              </a:rPr>
              <a:t>Our Story - Cheers to the NYC Civic Tech Community!</a:t>
            </a:r>
            <a:endParaRPr b="1">
              <a:latin typeface="Lato"/>
              <a:ea typeface="Lato"/>
              <a:cs typeface="Lato"/>
              <a:sym typeface="Lato"/>
            </a:endParaRPr>
          </a:p>
        </p:txBody>
      </p:sp>
      <p:pic>
        <p:nvPicPr>
          <p:cNvPr id="223" name="Google Shape;223;p29"/>
          <p:cNvPicPr preferRelativeResize="0"/>
          <p:nvPr/>
        </p:nvPicPr>
        <p:blipFill>
          <a:blip r:embed="rId5">
            <a:alphaModFix/>
          </a:blip>
          <a:stretch>
            <a:fillRect/>
          </a:stretch>
        </p:blipFill>
        <p:spPr>
          <a:xfrm>
            <a:off x="768000" y="1386650"/>
            <a:ext cx="7607999" cy="3194050"/>
          </a:xfrm>
          <a:prstGeom prst="rect">
            <a:avLst/>
          </a:prstGeom>
          <a:noFill/>
          <a:ln cap="flat" cmpd="sng" w="19050">
            <a:solidFill>
              <a:schemeClr val="dk2"/>
            </a:solidFill>
            <a:prstDash val="solid"/>
            <a:round/>
            <a:headEnd len="sm" w="sm" type="none"/>
            <a:tailEnd len="sm" w="sm" type="none"/>
          </a:ln>
        </p:spPr>
      </p:pic>
      <p:pic>
        <p:nvPicPr>
          <p:cNvPr id="224" name="Google Shape;224;p29"/>
          <p:cNvPicPr preferRelativeResize="0"/>
          <p:nvPr/>
        </p:nvPicPr>
        <p:blipFill>
          <a:blip r:embed="rId6">
            <a:alphaModFix/>
          </a:blip>
          <a:stretch>
            <a:fillRect/>
          </a:stretch>
        </p:blipFill>
        <p:spPr>
          <a:xfrm>
            <a:off x="7076050" y="0"/>
            <a:ext cx="1723576" cy="1723576"/>
          </a:xfrm>
          <a:prstGeom prst="rect">
            <a:avLst/>
          </a:prstGeom>
          <a:noFill/>
          <a:ln>
            <a:noFill/>
          </a:ln>
        </p:spPr>
      </p:pic>
      <p:pic>
        <p:nvPicPr>
          <p:cNvPr id="225" name="Google Shape;225;p29"/>
          <p:cNvPicPr preferRelativeResize="0"/>
          <p:nvPr/>
        </p:nvPicPr>
        <p:blipFill>
          <a:blip r:embed="rId7">
            <a:alphaModFix/>
          </a:blip>
          <a:stretch>
            <a:fillRect/>
          </a:stretch>
        </p:blipFill>
        <p:spPr>
          <a:xfrm>
            <a:off x="5738313" y="4985813"/>
            <a:ext cx="1857375" cy="1609725"/>
          </a:xfrm>
          <a:prstGeom prst="rect">
            <a:avLst/>
          </a:prstGeom>
          <a:noFill/>
          <a:ln cap="flat" cmpd="sng" w="9525">
            <a:solidFill>
              <a:srgbClr val="00E09D"/>
            </a:solidFill>
            <a:prstDash val="solid"/>
            <a:round/>
            <a:headEnd len="sm" w="sm" type="none"/>
            <a:tailEnd len="sm" w="sm" type="none"/>
          </a:ln>
        </p:spPr>
      </p:pic>
      <p:sp>
        <p:nvSpPr>
          <p:cNvPr id="226" name="Google Shape;226;p29"/>
          <p:cNvSpPr/>
          <p:nvPr/>
        </p:nvSpPr>
        <p:spPr>
          <a:xfrm>
            <a:off x="4533400" y="5611100"/>
            <a:ext cx="633600" cy="614700"/>
          </a:xfrm>
          <a:prstGeom prst="mathPlus">
            <a:avLst>
              <a:gd fmla="val 23520" name="adj1"/>
            </a:avLst>
          </a:prstGeom>
          <a:solidFill>
            <a:srgbClr val="00E09D"/>
          </a:solidFill>
          <a:ln cap="flat" cmpd="sng" w="9525">
            <a:solidFill>
              <a:srgbClr val="00BBE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0" name="Shape 230"/>
        <p:cNvGrpSpPr/>
        <p:nvPr/>
      </p:nvGrpSpPr>
      <p:grpSpPr>
        <a:xfrm>
          <a:off x="0" y="0"/>
          <a:ext cx="0" cy="0"/>
          <a:chOff x="0" y="0"/>
          <a:chExt cx="0" cy="0"/>
        </a:xfrm>
      </p:grpSpPr>
      <p:sp>
        <p:nvSpPr>
          <p:cNvPr id="231" name="Google Shape;231;p30"/>
          <p:cNvSpPr txBox="1"/>
          <p:nvPr/>
        </p:nvSpPr>
        <p:spPr>
          <a:xfrm>
            <a:off x="301752" y="182880"/>
            <a:ext cx="77724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Why Manhattan Community Board 3?</a:t>
            </a:r>
            <a:endParaRPr>
              <a:latin typeface="Lato"/>
              <a:ea typeface="Lato"/>
              <a:cs typeface="Lato"/>
              <a:sym typeface="Lato"/>
            </a:endParaRPr>
          </a:p>
        </p:txBody>
      </p:sp>
      <p:sp>
        <p:nvSpPr>
          <p:cNvPr id="232" name="Google Shape;232;p30"/>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3" name="Google Shape;233;p30"/>
          <p:cNvSpPr txBox="1"/>
          <p:nvPr/>
        </p:nvSpPr>
        <p:spPr>
          <a:xfrm>
            <a:off x="301752" y="987552"/>
            <a:ext cx="85404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500" u="none" cap="none" strike="noStrike">
                <a:solidFill>
                  <a:schemeClr val="dk1"/>
                </a:solidFill>
                <a:latin typeface="Lato"/>
                <a:ea typeface="Lato"/>
                <a:cs typeface="Lato"/>
                <a:sym typeface="Lato"/>
              </a:rPr>
              <a:t>MCB3 covers the Lower East Side and East Village — one of NYC’s most politically active districts.</a:t>
            </a:r>
            <a:endParaRPr sz="1600">
              <a:solidFill>
                <a:schemeClr val="dk1"/>
              </a:solidFill>
              <a:latin typeface="Lato"/>
              <a:ea typeface="Lato"/>
              <a:cs typeface="Lato"/>
              <a:sym typeface="Lato"/>
            </a:endParaRPr>
          </a:p>
        </p:txBody>
      </p:sp>
      <p:pic>
        <p:nvPicPr>
          <p:cNvPr id="234" name="Google Shape;234;p30"/>
          <p:cNvPicPr preferRelativeResize="0"/>
          <p:nvPr/>
        </p:nvPicPr>
        <p:blipFill>
          <a:blip r:embed="rId4">
            <a:alphaModFix/>
          </a:blip>
          <a:stretch>
            <a:fillRect/>
          </a:stretch>
        </p:blipFill>
        <p:spPr>
          <a:xfrm>
            <a:off x="301746" y="1499675"/>
            <a:ext cx="7144446" cy="5358324"/>
          </a:xfrm>
          <a:prstGeom prst="rect">
            <a:avLst/>
          </a:prstGeom>
          <a:noFill/>
          <a:ln>
            <a:noFill/>
          </a:ln>
        </p:spPr>
      </p:pic>
      <p:pic>
        <p:nvPicPr>
          <p:cNvPr id="235" name="Google Shape;235;p30"/>
          <p:cNvPicPr preferRelativeResize="0"/>
          <p:nvPr/>
        </p:nvPicPr>
        <p:blipFill>
          <a:blip r:embed="rId5">
            <a:alphaModFix/>
          </a:blip>
          <a:stretch>
            <a:fillRect/>
          </a:stretch>
        </p:blipFill>
        <p:spPr>
          <a:xfrm>
            <a:off x="5033719" y="1499675"/>
            <a:ext cx="4018725" cy="5358324"/>
          </a:xfrm>
          <a:prstGeom prst="rect">
            <a:avLst/>
          </a:prstGeom>
          <a:noFill/>
          <a:ln>
            <a:noFill/>
          </a:ln>
        </p:spPr>
      </p:pic>
      <p:pic>
        <p:nvPicPr>
          <p:cNvPr id="236" name="Google Shape;236;p30" title="26-0343 128.jpg"/>
          <p:cNvPicPr preferRelativeResize="0"/>
          <p:nvPr/>
        </p:nvPicPr>
        <p:blipFill rotWithShape="1">
          <a:blip r:embed="rId6">
            <a:alphaModFix/>
          </a:blip>
          <a:srcRect b="24838" l="0" r="0" t="8250"/>
          <a:stretch/>
        </p:blipFill>
        <p:spPr>
          <a:xfrm>
            <a:off x="3302850" y="1971050"/>
            <a:ext cx="2538300" cy="2548500"/>
          </a:xfrm>
          <a:prstGeom prst="flowChartAlternateProcess">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0" name="Shape 240"/>
        <p:cNvGrpSpPr/>
        <p:nvPr/>
      </p:nvGrpSpPr>
      <p:grpSpPr>
        <a:xfrm>
          <a:off x="0" y="0"/>
          <a:ext cx="0" cy="0"/>
          <a:chOff x="0" y="0"/>
          <a:chExt cx="0" cy="0"/>
        </a:xfrm>
      </p:grpSpPr>
      <p:sp>
        <p:nvSpPr>
          <p:cNvPr id="241" name="Google Shape;241;p31"/>
          <p:cNvSpPr/>
          <p:nvPr/>
        </p:nvSpPr>
        <p:spPr>
          <a:xfrm>
            <a:off x="4693725" y="71250"/>
            <a:ext cx="4450200" cy="6786900"/>
          </a:xfrm>
          <a:prstGeom prst="flowChartAlternateProcess">
            <a:avLst/>
          </a:prstGeom>
          <a:solidFill>
            <a:srgbClr val="FFC8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 name="Google Shape;242;p31"/>
          <p:cNvSpPr/>
          <p:nvPr/>
        </p:nvSpPr>
        <p:spPr>
          <a:xfrm>
            <a:off x="4959127" y="476029"/>
            <a:ext cx="3919500" cy="59772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spcBef>
                <a:spcPts val="1000"/>
              </a:spcBef>
              <a:spcAft>
                <a:spcPts val="0"/>
              </a:spcAft>
              <a:buNone/>
            </a:pPr>
            <a:r>
              <a:t/>
            </a:r>
            <a:endParaRPr i="1"/>
          </a:p>
        </p:txBody>
      </p:sp>
      <p:sp>
        <p:nvSpPr>
          <p:cNvPr id="243" name="Google Shape;243;p31"/>
          <p:cNvSpPr txBox="1"/>
          <p:nvPr>
            <p:ph type="title"/>
          </p:nvPr>
        </p:nvSpPr>
        <p:spPr>
          <a:xfrm>
            <a:off x="265500" y="1644233"/>
            <a:ext cx="4045200" cy="197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solidFill>
                  <a:srgbClr val="FFC847"/>
                </a:solidFill>
                <a:latin typeface="Lato"/>
                <a:ea typeface="Lato"/>
                <a:cs typeface="Lato"/>
                <a:sym typeface="Lato"/>
              </a:rPr>
              <a:t>School of Data Agenda</a:t>
            </a:r>
            <a:endParaRPr sz="3200">
              <a:solidFill>
                <a:srgbClr val="FFC847"/>
              </a:solidFill>
              <a:latin typeface="Lato"/>
              <a:ea typeface="Lato"/>
              <a:cs typeface="Lato"/>
              <a:sym typeface="Lato"/>
            </a:endParaRPr>
          </a:p>
        </p:txBody>
      </p:sp>
      <p:sp>
        <p:nvSpPr>
          <p:cNvPr id="244" name="Google Shape;244;p31"/>
          <p:cNvSpPr txBox="1"/>
          <p:nvPr>
            <p:ph idx="2" type="body"/>
          </p:nvPr>
        </p:nvSpPr>
        <p:spPr>
          <a:xfrm>
            <a:off x="4939500" y="965433"/>
            <a:ext cx="3837000" cy="4926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Part 1:</a:t>
            </a:r>
            <a:r>
              <a:rPr lang="en">
                <a:latin typeface="Lato"/>
                <a:ea typeface="Lato"/>
                <a:cs typeface="Lato"/>
                <a:sym typeface="Lato"/>
              </a:rPr>
              <a:t> What are community boards and why do they matter?</a:t>
            </a:r>
            <a:endParaRPr>
              <a:latin typeface="Lato"/>
              <a:ea typeface="Lato"/>
              <a:cs typeface="Lato"/>
              <a:sym typeface="Lato"/>
            </a:endParaRPr>
          </a:p>
          <a:p>
            <a:pPr indent="0" lvl="0" marL="0" rtl="0" algn="l">
              <a:spcBef>
                <a:spcPts val="1600"/>
              </a:spcBef>
              <a:spcAft>
                <a:spcPts val="0"/>
              </a:spcAft>
              <a:buNone/>
            </a:pPr>
            <a:r>
              <a:rPr b="1" lang="en">
                <a:latin typeface="Lato"/>
                <a:ea typeface="Lato"/>
                <a:cs typeface="Lato"/>
                <a:sym typeface="Lato"/>
              </a:rPr>
              <a:t>Part 2:</a:t>
            </a:r>
            <a:r>
              <a:rPr lang="en">
                <a:latin typeface="Lato"/>
                <a:ea typeface="Lato"/>
                <a:cs typeface="Lato"/>
                <a:sym typeface="Lato"/>
              </a:rPr>
              <a:t> What is the o</a:t>
            </a:r>
            <a:r>
              <a:rPr lang="en">
                <a:latin typeface="Lato"/>
                <a:ea typeface="Lato"/>
                <a:cs typeface="Lato"/>
                <a:sym typeface="Lato"/>
              </a:rPr>
              <a:t>pportunity for civic technology?</a:t>
            </a:r>
            <a:endParaRPr>
              <a:latin typeface="Lato"/>
              <a:ea typeface="Lato"/>
              <a:cs typeface="Lato"/>
              <a:sym typeface="Lato"/>
            </a:endParaRPr>
          </a:p>
          <a:p>
            <a:pPr indent="0" lvl="0" marL="0" rtl="0" algn="l">
              <a:spcBef>
                <a:spcPts val="1600"/>
              </a:spcBef>
              <a:spcAft>
                <a:spcPts val="0"/>
              </a:spcAft>
              <a:buNone/>
            </a:pPr>
            <a:r>
              <a:rPr b="1" lang="en">
                <a:latin typeface="Lato"/>
                <a:ea typeface="Lato"/>
                <a:cs typeface="Lato"/>
                <a:sym typeface="Lato"/>
              </a:rPr>
              <a:t>Demo time</a:t>
            </a:r>
            <a:endParaRPr b="1">
              <a:latin typeface="Lato"/>
              <a:ea typeface="Lato"/>
              <a:cs typeface="Lato"/>
              <a:sym typeface="Lato"/>
            </a:endParaRPr>
          </a:p>
          <a:p>
            <a:pPr indent="0" lvl="0" marL="0" rtl="0" algn="l">
              <a:spcBef>
                <a:spcPts val="1600"/>
              </a:spcBef>
              <a:spcAft>
                <a:spcPts val="1600"/>
              </a:spcAft>
              <a:buNone/>
            </a:pPr>
            <a:r>
              <a:rPr b="1" lang="en">
                <a:latin typeface="Lato"/>
                <a:ea typeface="Lato"/>
                <a:cs typeface="Lato"/>
                <a:sym typeface="Lato"/>
              </a:rPr>
              <a:t>Q&amp;A</a:t>
            </a:r>
            <a:endParaRPr b="1">
              <a:latin typeface="Lato"/>
              <a:ea typeface="Lato"/>
              <a:cs typeface="Lato"/>
              <a:sym typeface="Lato"/>
            </a:endParaRPr>
          </a:p>
        </p:txBody>
      </p:sp>
      <p:pic>
        <p:nvPicPr>
          <p:cNvPr id="245" name="Google Shape;245;p31"/>
          <p:cNvPicPr preferRelativeResize="0"/>
          <p:nvPr/>
        </p:nvPicPr>
        <p:blipFill>
          <a:blip r:embed="rId3">
            <a:alphaModFix/>
          </a:blip>
          <a:stretch>
            <a:fillRect/>
          </a:stretch>
        </p:blipFill>
        <p:spPr>
          <a:xfrm>
            <a:off x="1158488" y="3429000"/>
            <a:ext cx="2259226" cy="22592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BEA"/>
        </a:solidFill>
      </p:bgPr>
    </p:bg>
    <p:spTree>
      <p:nvGrpSpPr>
        <p:cNvPr id="249" name="Shape 249"/>
        <p:cNvGrpSpPr/>
        <p:nvPr/>
      </p:nvGrpSpPr>
      <p:grpSpPr>
        <a:xfrm>
          <a:off x="0" y="0"/>
          <a:ext cx="0" cy="0"/>
          <a:chOff x="0" y="0"/>
          <a:chExt cx="0" cy="0"/>
        </a:xfrm>
      </p:grpSpPr>
      <p:sp>
        <p:nvSpPr>
          <p:cNvPr id="250" name="Google Shape;250;p32"/>
          <p:cNvSpPr txBox="1"/>
          <p:nvPr/>
        </p:nvSpPr>
        <p:spPr>
          <a:xfrm>
            <a:off x="457200" y="1737360"/>
            <a:ext cx="82296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2000" u="none" cap="none" strike="noStrike">
                <a:solidFill>
                  <a:srgbClr val="FFC847"/>
                </a:solidFill>
                <a:latin typeface="Lato"/>
                <a:ea typeface="Lato"/>
                <a:cs typeface="Lato"/>
                <a:sym typeface="Lato"/>
              </a:rPr>
              <a:t>PART ONE</a:t>
            </a:r>
            <a:endParaRPr sz="2000">
              <a:solidFill>
                <a:srgbClr val="FFC847"/>
              </a:solidFill>
            </a:endParaRPr>
          </a:p>
        </p:txBody>
      </p:sp>
      <p:sp>
        <p:nvSpPr>
          <p:cNvPr id="251" name="Google Shape;251;p32"/>
          <p:cNvSpPr txBox="1"/>
          <p:nvPr/>
        </p:nvSpPr>
        <p:spPr>
          <a:xfrm>
            <a:off x="457200" y="2240280"/>
            <a:ext cx="8229600" cy="1077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 sz="3200" u="none" cap="none" strike="noStrike">
                <a:solidFill>
                  <a:srgbClr val="FFFFFF"/>
                </a:solidFill>
                <a:latin typeface="Lato"/>
                <a:ea typeface="Lato"/>
                <a:cs typeface="Lato"/>
                <a:sym typeface="Lato"/>
              </a:rPr>
              <a:t>What Are NYC Community Boards</a:t>
            </a:r>
            <a:br>
              <a:rPr b="1" i="0" lang="en" sz="3200" u="none" cap="none" strike="noStrike">
                <a:solidFill>
                  <a:srgbClr val="FFFFFF"/>
                </a:solidFill>
                <a:latin typeface="Lato"/>
                <a:ea typeface="Lato"/>
                <a:cs typeface="Lato"/>
                <a:sym typeface="Lato"/>
              </a:rPr>
            </a:br>
            <a:r>
              <a:rPr b="1" i="0" lang="en" sz="3200" u="none" cap="none" strike="noStrike">
                <a:solidFill>
                  <a:srgbClr val="FFFFFF"/>
                </a:solidFill>
                <a:latin typeface="Lato"/>
                <a:ea typeface="Lato"/>
                <a:cs typeface="Lato"/>
                <a:sym typeface="Lato"/>
              </a:rPr>
              <a:t>and Why Do They Matter?</a:t>
            </a:r>
            <a:endParaRPr/>
          </a:p>
        </p:txBody>
      </p:sp>
      <p:sp>
        <p:nvSpPr>
          <p:cNvPr id="252" name="Google Shape;252;p32"/>
          <p:cNvSpPr/>
          <p:nvPr/>
        </p:nvSpPr>
        <p:spPr>
          <a:xfrm>
            <a:off x="3200400" y="4069080"/>
            <a:ext cx="2743200" cy="411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6" name="Shape 256"/>
        <p:cNvGrpSpPr/>
        <p:nvPr/>
      </p:nvGrpSpPr>
      <p:grpSpPr>
        <a:xfrm>
          <a:off x="0" y="0"/>
          <a:ext cx="0" cy="0"/>
          <a:chOff x="0" y="0"/>
          <a:chExt cx="0" cy="0"/>
        </a:xfrm>
      </p:grpSpPr>
      <p:sp>
        <p:nvSpPr>
          <p:cNvPr id="257" name="Google Shape;257;p33"/>
          <p:cNvSpPr txBox="1"/>
          <p:nvPr/>
        </p:nvSpPr>
        <p:spPr>
          <a:xfrm>
            <a:off x="301752" y="111591"/>
            <a:ext cx="77724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2200" u="none" cap="none" strike="noStrike">
                <a:solidFill>
                  <a:srgbClr val="212121"/>
                </a:solidFill>
                <a:latin typeface="Lato"/>
                <a:ea typeface="Lato"/>
                <a:cs typeface="Lato"/>
                <a:sym typeface="Lato"/>
              </a:rPr>
              <a:t>The </a:t>
            </a:r>
            <a:r>
              <a:rPr b="1" lang="en" sz="2200">
                <a:solidFill>
                  <a:srgbClr val="212121"/>
                </a:solidFill>
                <a:latin typeface="Lato"/>
                <a:ea typeface="Lato"/>
                <a:cs typeface="Lato"/>
                <a:sym typeface="Lato"/>
              </a:rPr>
              <a:t>Local</a:t>
            </a:r>
            <a:r>
              <a:rPr b="1" i="0" lang="en" sz="2200" u="none" cap="none" strike="noStrike">
                <a:solidFill>
                  <a:srgbClr val="212121"/>
                </a:solidFill>
                <a:latin typeface="Lato"/>
                <a:ea typeface="Lato"/>
                <a:cs typeface="Lato"/>
                <a:sym typeface="Lato"/>
              </a:rPr>
              <a:t> Layer of NYC Government Most People Don’t Know Exists</a:t>
            </a:r>
            <a:endParaRPr>
              <a:latin typeface="Lato"/>
              <a:ea typeface="Lato"/>
              <a:cs typeface="Lato"/>
              <a:sym typeface="Lato"/>
            </a:endParaRPr>
          </a:p>
        </p:txBody>
      </p:sp>
      <p:sp>
        <p:nvSpPr>
          <p:cNvPr id="258" name="Google Shape;258;p33"/>
          <p:cNvSpPr/>
          <p:nvPr/>
        </p:nvSpPr>
        <p:spPr>
          <a:xfrm>
            <a:off x="0" y="841248"/>
            <a:ext cx="9144000" cy="41100"/>
          </a:xfrm>
          <a:prstGeom prst="rect">
            <a:avLst/>
          </a:prstGeom>
          <a:solidFill>
            <a:srgbClr val="4285F4"/>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9" name="Google Shape;259;p33"/>
          <p:cNvSpPr/>
          <p:nvPr/>
        </p:nvSpPr>
        <p:spPr>
          <a:xfrm>
            <a:off x="301752" y="987552"/>
            <a:ext cx="8540400" cy="804600"/>
          </a:xfrm>
          <a:prstGeom prst="rect">
            <a:avLst/>
          </a:prstGeom>
          <a:solidFill>
            <a:srgbClr val="E8F0FE"/>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0" name="Google Shape;260;p33"/>
          <p:cNvSpPr/>
          <p:nvPr/>
        </p:nvSpPr>
        <p:spPr>
          <a:xfrm>
            <a:off x="301752" y="987552"/>
            <a:ext cx="63900" cy="804600"/>
          </a:xfrm>
          <a:prstGeom prst="rect">
            <a:avLst/>
          </a:prstGeom>
          <a:solidFill>
            <a:srgbClr val="00BBEA"/>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1" name="Google Shape;261;p33"/>
          <p:cNvSpPr txBox="1"/>
          <p:nvPr/>
        </p:nvSpPr>
        <p:spPr>
          <a:xfrm>
            <a:off x="484632" y="1111538"/>
            <a:ext cx="82479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700" u="none" cap="none" strike="noStrike">
                <a:solidFill>
                  <a:srgbClr val="304D80"/>
                </a:solidFill>
                <a:latin typeface="Lato"/>
                <a:ea typeface="Lato"/>
                <a:cs typeface="Lato"/>
                <a:sym typeface="Lato"/>
              </a:rPr>
              <a:t>Community boards are the ground floor of New York City politics—and most New Yorkers have never heard of them.</a:t>
            </a:r>
            <a:endParaRPr sz="1700">
              <a:solidFill>
                <a:srgbClr val="304D80"/>
              </a:solidFill>
              <a:latin typeface="Lato"/>
              <a:ea typeface="Lato"/>
              <a:cs typeface="Lato"/>
              <a:sym typeface="Lato"/>
            </a:endParaRPr>
          </a:p>
        </p:txBody>
      </p:sp>
      <p:sp>
        <p:nvSpPr>
          <p:cNvPr id="262" name="Google Shape;262;p33"/>
          <p:cNvSpPr txBox="1"/>
          <p:nvPr/>
        </p:nvSpPr>
        <p:spPr>
          <a:xfrm>
            <a:off x="301750" y="1920257"/>
            <a:ext cx="4846200" cy="403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1700" u="none" cap="none" strike="noStrike">
                <a:solidFill>
                  <a:srgbClr val="304D80"/>
                </a:solidFill>
                <a:latin typeface="Lato"/>
                <a:ea typeface="Lato"/>
                <a:cs typeface="Lato"/>
                <a:sym typeface="Lato"/>
              </a:rPr>
              <a:t>·  59 community boards across NYC’s 5 boroughs</a:t>
            </a:r>
            <a:endParaRPr i="0" sz="1700" u="none" cap="none" strike="noStrike">
              <a:solidFill>
                <a:srgbClr val="304D80"/>
              </a:solidFill>
              <a:latin typeface="Lato"/>
              <a:ea typeface="Lato"/>
              <a:cs typeface="Lato"/>
              <a:sym typeface="Lato"/>
            </a:endParaRPr>
          </a:p>
          <a:p>
            <a:pPr indent="0" lvl="0" marL="0" marR="0" rtl="0" algn="l">
              <a:spcBef>
                <a:spcPts val="0"/>
              </a:spcBef>
              <a:spcAft>
                <a:spcPts val="0"/>
              </a:spcAft>
              <a:buNone/>
            </a:pPr>
            <a:r>
              <a:t/>
            </a:r>
            <a:endParaRPr sz="1700">
              <a:solidFill>
                <a:srgbClr val="304D80"/>
              </a:solidFill>
              <a:latin typeface="Lato"/>
              <a:ea typeface="Lato"/>
              <a:cs typeface="Lato"/>
              <a:sym typeface="Lato"/>
            </a:endParaRPr>
          </a:p>
          <a:p>
            <a:pPr indent="0" lvl="0" marL="0" marR="0" rtl="0" algn="l">
              <a:spcBef>
                <a:spcPts val="600"/>
              </a:spcBef>
              <a:spcAft>
                <a:spcPts val="0"/>
              </a:spcAft>
              <a:buNone/>
            </a:pPr>
            <a:r>
              <a:rPr i="0" lang="en" sz="1700" u="none" cap="none" strike="noStrike">
                <a:solidFill>
                  <a:srgbClr val="304D80"/>
                </a:solidFill>
                <a:latin typeface="Lato"/>
                <a:ea typeface="Lato"/>
                <a:cs typeface="Lato"/>
                <a:sym typeface="Lato"/>
              </a:rPr>
              <a:t>·  Established by the NYC Charter</a:t>
            </a:r>
            <a:endParaRPr i="0" sz="1700" u="none" cap="none" strike="noStrike">
              <a:solidFill>
                <a:srgbClr val="304D80"/>
              </a:solidFill>
              <a:latin typeface="Lato"/>
              <a:ea typeface="Lato"/>
              <a:cs typeface="Lato"/>
              <a:sym typeface="Lato"/>
            </a:endParaRPr>
          </a:p>
          <a:p>
            <a:pPr indent="0" lvl="0" marL="0" marR="0" rtl="0" algn="l">
              <a:spcBef>
                <a:spcPts val="600"/>
              </a:spcBef>
              <a:spcAft>
                <a:spcPts val="0"/>
              </a:spcAft>
              <a:buNone/>
            </a:pPr>
            <a:r>
              <a:t/>
            </a:r>
            <a:endParaRPr sz="1700">
              <a:solidFill>
                <a:srgbClr val="304D80"/>
              </a:solidFill>
              <a:latin typeface="Lato"/>
              <a:ea typeface="Lato"/>
              <a:cs typeface="Lato"/>
              <a:sym typeface="Lato"/>
            </a:endParaRPr>
          </a:p>
          <a:p>
            <a:pPr indent="0" lvl="0" marL="0" marR="0" rtl="0" algn="l">
              <a:spcBef>
                <a:spcPts val="600"/>
              </a:spcBef>
              <a:spcAft>
                <a:spcPts val="0"/>
              </a:spcAft>
              <a:buNone/>
            </a:pPr>
            <a:r>
              <a:rPr i="0" lang="en" sz="1700" u="none" cap="none" strike="noStrike">
                <a:solidFill>
                  <a:srgbClr val="304D80"/>
                </a:solidFill>
                <a:latin typeface="Lato"/>
                <a:ea typeface="Lato"/>
                <a:cs typeface="Lato"/>
                <a:sym typeface="Lato"/>
              </a:rPr>
              <a:t>·  Represent a single community district — neighborhood scale</a:t>
            </a:r>
            <a:endParaRPr i="0" sz="1700" u="none" cap="none" strike="noStrike">
              <a:solidFill>
                <a:srgbClr val="304D80"/>
              </a:solidFill>
              <a:latin typeface="Lato"/>
              <a:ea typeface="Lato"/>
              <a:cs typeface="Lato"/>
              <a:sym typeface="Lato"/>
            </a:endParaRPr>
          </a:p>
          <a:p>
            <a:pPr indent="0" lvl="0" marL="0" marR="0" rtl="0" algn="l">
              <a:spcBef>
                <a:spcPts val="600"/>
              </a:spcBef>
              <a:spcAft>
                <a:spcPts val="0"/>
              </a:spcAft>
              <a:buNone/>
            </a:pPr>
            <a:r>
              <a:t/>
            </a:r>
            <a:endParaRPr sz="1700">
              <a:solidFill>
                <a:srgbClr val="304D80"/>
              </a:solidFill>
              <a:latin typeface="Lato"/>
              <a:ea typeface="Lato"/>
              <a:cs typeface="Lato"/>
              <a:sym typeface="Lato"/>
            </a:endParaRPr>
          </a:p>
          <a:p>
            <a:pPr indent="0" lvl="0" marL="0" marR="0" rtl="0" algn="l">
              <a:spcBef>
                <a:spcPts val="600"/>
              </a:spcBef>
              <a:spcAft>
                <a:spcPts val="0"/>
              </a:spcAft>
              <a:buNone/>
            </a:pPr>
            <a:r>
              <a:rPr i="0" lang="en" sz="1700" u="none" cap="none" strike="noStrike">
                <a:solidFill>
                  <a:srgbClr val="304D80"/>
                </a:solidFill>
                <a:latin typeface="Lato"/>
                <a:ea typeface="Lato"/>
                <a:cs typeface="Lato"/>
                <a:sym typeface="Lato"/>
              </a:rPr>
              <a:t>·  Members are uncompensated volunteers appointed by their Borough President to s</a:t>
            </a:r>
            <a:r>
              <a:rPr lang="en" sz="1700">
                <a:solidFill>
                  <a:srgbClr val="304D80"/>
                </a:solidFill>
                <a:latin typeface="Lato"/>
                <a:ea typeface="Lato"/>
                <a:cs typeface="Lato"/>
                <a:sym typeface="Lato"/>
              </a:rPr>
              <a:t>erve two-year terms</a:t>
            </a:r>
            <a:endParaRPr sz="1700">
              <a:solidFill>
                <a:srgbClr val="304D80"/>
              </a:solidFill>
              <a:latin typeface="Lato"/>
              <a:ea typeface="Lato"/>
              <a:cs typeface="Lato"/>
              <a:sym typeface="Lato"/>
            </a:endParaRPr>
          </a:p>
          <a:p>
            <a:pPr indent="0" lvl="0" marL="0" marR="0" rtl="0" algn="l">
              <a:spcBef>
                <a:spcPts val="600"/>
              </a:spcBef>
              <a:spcAft>
                <a:spcPts val="0"/>
              </a:spcAft>
              <a:buNone/>
            </a:pPr>
            <a:r>
              <a:t/>
            </a:r>
            <a:endParaRPr sz="1700">
              <a:solidFill>
                <a:srgbClr val="304D80"/>
              </a:solidFill>
              <a:latin typeface="Lato"/>
              <a:ea typeface="Lato"/>
              <a:cs typeface="Lato"/>
              <a:sym typeface="Lato"/>
            </a:endParaRPr>
          </a:p>
          <a:p>
            <a:pPr indent="0" lvl="0" marL="0" marR="0" rtl="0" algn="l">
              <a:spcBef>
                <a:spcPts val="600"/>
              </a:spcBef>
              <a:spcAft>
                <a:spcPts val="0"/>
              </a:spcAft>
              <a:buNone/>
            </a:pPr>
            <a:r>
              <a:rPr i="0" lang="en" sz="1700" u="none" cap="none" strike="noStrike">
                <a:solidFill>
                  <a:srgbClr val="304D80"/>
                </a:solidFill>
                <a:latin typeface="Lato"/>
                <a:ea typeface="Lato"/>
                <a:cs typeface="Lato"/>
                <a:sym typeface="Lato"/>
              </a:rPr>
              <a:t>·  Charter Mandate: “consider the needs of the community district and advise elected officials”</a:t>
            </a:r>
            <a:endParaRPr sz="1700">
              <a:latin typeface="Lato"/>
              <a:ea typeface="Lato"/>
              <a:cs typeface="Lato"/>
              <a:sym typeface="Lato"/>
            </a:endParaRPr>
          </a:p>
        </p:txBody>
      </p:sp>
      <p:sp>
        <p:nvSpPr>
          <p:cNvPr id="263" name="Google Shape;263;p33"/>
          <p:cNvSpPr/>
          <p:nvPr/>
        </p:nvSpPr>
        <p:spPr>
          <a:xfrm>
            <a:off x="5349240" y="1920240"/>
            <a:ext cx="3794700" cy="2834700"/>
          </a:xfrm>
          <a:prstGeom prst="rect">
            <a:avLst/>
          </a:prstGeom>
          <a:solidFill>
            <a:srgbClr val="FFE599"/>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264" name="Google Shape;264;p33"/>
          <p:cNvSpPr/>
          <p:nvPr/>
        </p:nvSpPr>
        <p:spPr>
          <a:xfrm>
            <a:off x="5349240" y="1920240"/>
            <a:ext cx="63900" cy="2834700"/>
          </a:xfrm>
          <a:prstGeom prst="rect">
            <a:avLst/>
          </a:prstGeom>
          <a:solidFill>
            <a:srgbClr val="FFC847"/>
          </a:solidFill>
          <a:ln>
            <a:noFill/>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5" name="Google Shape;265;p33"/>
          <p:cNvSpPr txBox="1"/>
          <p:nvPr/>
        </p:nvSpPr>
        <p:spPr>
          <a:xfrm>
            <a:off x="5532125" y="2029978"/>
            <a:ext cx="3502200" cy="224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 sz="2000" u="none" cap="none" strike="noStrike">
                <a:solidFill>
                  <a:srgbClr val="C62828"/>
                </a:solidFill>
                <a:latin typeface="Lato"/>
                <a:ea typeface="Lato"/>
                <a:cs typeface="Lato"/>
                <a:sym typeface="Lato"/>
              </a:rPr>
              <a:t>The key fact:</a:t>
            </a:r>
            <a:br>
              <a:rPr i="0" lang="en" sz="2000" u="none" cap="none" strike="noStrike">
                <a:solidFill>
                  <a:srgbClr val="C62828"/>
                </a:solidFill>
                <a:latin typeface="Lato"/>
                <a:ea typeface="Lato"/>
                <a:cs typeface="Lato"/>
                <a:sym typeface="Lato"/>
              </a:rPr>
            </a:br>
            <a:br>
              <a:rPr i="0" lang="en" sz="2000" u="none" cap="none" strike="noStrike">
                <a:solidFill>
                  <a:srgbClr val="C62828"/>
                </a:solidFill>
                <a:latin typeface="Lato"/>
                <a:ea typeface="Lato"/>
                <a:cs typeface="Lato"/>
                <a:sym typeface="Lato"/>
              </a:rPr>
            </a:br>
            <a:r>
              <a:rPr i="0" lang="en" sz="2000" u="none" cap="none" strike="noStrike">
                <a:solidFill>
                  <a:srgbClr val="C62828"/>
                </a:solidFill>
                <a:latin typeface="Lato"/>
                <a:ea typeface="Lato"/>
                <a:cs typeface="Lato"/>
                <a:sym typeface="Lato"/>
              </a:rPr>
              <a:t>Community boards have NO formal decision-making power.</a:t>
            </a:r>
            <a:br>
              <a:rPr i="0" lang="en" sz="2000" u="none" cap="none" strike="noStrike">
                <a:solidFill>
                  <a:srgbClr val="C62828"/>
                </a:solidFill>
                <a:latin typeface="Lato"/>
                <a:ea typeface="Lato"/>
                <a:cs typeface="Lato"/>
                <a:sym typeface="Lato"/>
              </a:rPr>
            </a:br>
            <a:br>
              <a:rPr i="0" lang="en" sz="2000" u="none" cap="none" strike="noStrike">
                <a:solidFill>
                  <a:srgbClr val="C62828"/>
                </a:solidFill>
                <a:latin typeface="Lato"/>
                <a:ea typeface="Lato"/>
                <a:cs typeface="Lato"/>
                <a:sym typeface="Lato"/>
              </a:rPr>
            </a:br>
            <a:r>
              <a:rPr i="0" lang="en" sz="2000" u="none" cap="none" strike="noStrike">
                <a:solidFill>
                  <a:srgbClr val="C62828"/>
                </a:solidFill>
                <a:latin typeface="Lato"/>
                <a:ea typeface="Lato"/>
                <a:cs typeface="Lato"/>
                <a:sym typeface="Lato"/>
              </a:rPr>
              <a:t>Their role is advisory.</a:t>
            </a:r>
            <a:endParaRPr sz="2000">
              <a:solidFill>
                <a:srgbClr val="C62828"/>
              </a:solidFill>
              <a:latin typeface="Lato"/>
              <a:ea typeface="Lato"/>
              <a:cs typeface="Lato"/>
              <a:sym typeface="Lato"/>
            </a:endParaRPr>
          </a:p>
        </p:txBody>
      </p:sp>
      <p:sp>
        <p:nvSpPr>
          <p:cNvPr id="266" name="Google Shape;266;p33"/>
          <p:cNvSpPr txBox="1"/>
          <p:nvPr/>
        </p:nvSpPr>
        <p:spPr>
          <a:xfrm>
            <a:off x="301752" y="6080760"/>
            <a:ext cx="85404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 sz="1600" u="none" cap="none" strike="noStrike">
                <a:solidFill>
                  <a:srgbClr val="304D80"/>
                </a:solidFill>
                <a:latin typeface="Lato"/>
                <a:ea typeface="Lato"/>
                <a:cs typeface="Lato"/>
                <a:sym typeface="Lato"/>
              </a:rPr>
              <a:t>So why do they matter?  →</a:t>
            </a:r>
            <a:endParaRPr sz="1500">
              <a:solidFill>
                <a:srgbClr val="304D80"/>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